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5" r:id="rId9"/>
    <p:sldId id="264" r:id="rId10"/>
    <p:sldId id="263" r:id="rId11"/>
    <p:sldId id="261" r:id="rId12"/>
    <p:sldId id="270" r:id="rId13"/>
    <p:sldId id="271" r:id="rId14"/>
    <p:sldId id="272" r:id="rId15"/>
    <p:sldId id="273" r:id="rId16"/>
    <p:sldId id="274" r:id="rId17"/>
    <p:sldId id="275" r:id="rId18"/>
    <p:sldId id="268" r:id="rId19"/>
    <p:sldId id="262" r:id="rId2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37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E890EF-33F2-487A-A43A-F427F1842BCC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D9151-A62C-491A-ABE7-E3534DD65EA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263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3D9151-A62C-491A-ABE7-E3534DD65EAD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8128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C00AD1-2DC9-4259-974C-42C9F937C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E485181-E764-4B90-AF83-BF9EC6209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597709-C546-4765-9988-6AE9F94BC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3911E-71B0-4C03-B027-D8445022E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BA2833-E7FF-4FF3-9410-B5352997B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82601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1F5850-D61F-4909-9CD5-FDDBCE373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31504B-479B-4D49-8BAC-4A55F0DDA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10D031-5277-4DFD-A3CF-27612F86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29F100F-6062-4FFC-9C95-F6BE09ABB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048B70-38B6-4DBF-8964-6BE342FDE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08713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FB9A2E5-0459-402D-97B3-4D42D70DE6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0A85B5-C104-4775-9C1C-4BA0E11FB7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41B57C-6DDB-45CC-86A5-7EEC6FD1F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4F5D21-69A1-4E3A-9331-8368F3D5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290156-518D-46F1-A7D8-B4636EDA9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534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1D7385-7D64-469E-BE97-54D4D486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B3202C1-37CA-45E3-A293-9FEA5DC60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FB92D2-7D7A-41D3-A6D0-723C8A9AE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5D91-BCCC-40BD-8131-4A0D15A20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66BF2-1BC6-4F41-97DC-1D5A712FC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15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6B7DFE-C41C-40D6-9F79-4470E17B7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6B66F9-1812-411E-AA8E-F982DCA5C2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44982E-03F1-4604-BA53-BEDBB343F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5A1457-7C0A-4B67-AD71-7057A932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88258-3943-4646-B5FA-9C5FFEFC5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70276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399689-E69A-4EBB-B15C-EA70A8C5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A42ED0-9BBC-417C-9DAA-6133C899A3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16272A-1810-4186-89A7-57E2C86C6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3D1632B-2555-4D4F-B164-6046992B5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F5DAF7-7D88-40A8-BDCD-C8D4FDCC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359FB3-5F26-457E-A7DD-0643EBE94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2665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AAF29D-75AC-48E8-9E76-C99C1D789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8DAC3C-80B9-4D07-823E-3EE361306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1FD632B-8CAF-467D-988D-025888A5FE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00971C-B292-4900-BAFA-C5D72FEECE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BF6B67-10EE-4523-89C5-CD568E8F31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20B9786-F849-4535-9700-9041CB488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ED1F022-D2A0-4BAE-B91D-54C1795D3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1AA3392-E00F-4D10-86EC-0F3A383BD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798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C8C452-E0F5-4FA1-9906-B2DC300FE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797679C-0701-4BAF-B860-E7F48A6F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1BE4C5-3522-4029-8D0E-1BE58FCBE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9E50F8-75D5-45A7-A0BB-C7EB4091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5373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0DE53C5-E603-42B6-B795-A79DFB44C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80EAF7F-BD7A-4421-8AEE-2FA1795B9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20BE6AD-23F8-4AAE-AB50-F48DAF22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71574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F21CB3-E0D2-47D8-A0C7-EED56208B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757B9E-7046-4A45-A258-8E70E9515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2D9C2E7-6766-412C-B61C-25E7D7E84B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CA74403-055B-4012-970A-FDD68C3F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172C8F6-D754-4A56-B549-7F5F96B7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E4167D1-F4CE-42C0-80F8-1748CB497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5337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DBE9A1-F138-4B38-85B3-83DB82565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CC5498C-0E52-4A2F-8BEA-50140546FF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B41AC81-9775-4874-BC8B-E8F2D935E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3870B8-10A7-4E87-9429-B38D9F9E5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8DE785-9E3E-4E71-A821-803C54E45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BAAAF-9B81-4335-BC2C-C6B9D97A9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99278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781FBC-3F31-4342-8AE2-68F6AD2A9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7211CA-3A01-41B0-B223-7B08F8048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DD3F90-7E48-42D1-BE14-644F31DABE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18A1C-3F44-44D4-8144-3219C1D10101}" type="datetimeFigureOut">
              <a:rPr lang="es-CL" smtClean="0"/>
              <a:t>02-03-2021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D00C25-148D-484A-B2ED-C72F2637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FA526C-A16E-4CF0-AB08-F2E24E185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3AA8-3C6D-44C0-B5C4-59F620BC6C9C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761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5WIP87spGc&amp;t=19s" TargetMode="External"/><Relationship Id="rId2" Type="http://schemas.openxmlformats.org/officeDocument/2006/relationships/hyperlink" Target="https://www.youtube.com/watch?v=PPlb2VX_apA&amp;feature=youtu.be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Google Classroom para todos los usuarios, ya puedes dar tus propias clases  y cursos - AndroidAyuda">
            <a:extLst>
              <a:ext uri="{FF2B5EF4-FFF2-40B4-BE49-F238E27FC236}">
                <a16:creationId xmlns:a16="http://schemas.microsoft.com/office/drawing/2014/main" id="{C2A94E4B-09AF-42FA-8F63-30E8E81C12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088" y="1996395"/>
            <a:ext cx="6145823" cy="32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77264E7-E70B-49B0-AEF5-8DBC08FE2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31" y="1"/>
            <a:ext cx="7188809" cy="199639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E277669-3E3C-4D27-9984-4E5354D5D7F6}"/>
              </a:ext>
            </a:extLst>
          </p:cNvPr>
          <p:cNvCxnSpPr/>
          <p:nvPr/>
        </p:nvCxnSpPr>
        <p:spPr>
          <a:xfrm flipH="1">
            <a:off x="351692" y="1266092"/>
            <a:ext cx="4337539" cy="0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C8DBB1B-8E4D-45AC-A2B0-7B9B387EA8CE}"/>
              </a:ext>
            </a:extLst>
          </p:cNvPr>
          <p:cNvSpPr txBox="1"/>
          <p:nvPr/>
        </p:nvSpPr>
        <p:spPr>
          <a:xfrm>
            <a:off x="2203938" y="5597943"/>
            <a:ext cx="89740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>
                <a:solidFill>
                  <a:srgbClr val="0070C0"/>
                </a:solidFill>
                <a:latin typeface="Bahnschrift" panose="020B0502040204020203" pitchFamily="34" charset="0"/>
              </a:rPr>
              <a:t>GUÍA PARA EL ESTUDIANTE</a:t>
            </a:r>
          </a:p>
        </p:txBody>
      </p:sp>
    </p:spTree>
    <p:extLst>
      <p:ext uri="{BB962C8B-B14F-4D97-AF65-F5344CB8AC3E}">
        <p14:creationId xmlns:p14="http://schemas.microsoft.com/office/powerpoint/2010/main" val="1164321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3D5F43-EF4B-4D1A-A031-0F27C85935CC}"/>
              </a:ext>
            </a:extLst>
          </p:cNvPr>
          <p:cNvSpPr txBox="1"/>
          <p:nvPr/>
        </p:nvSpPr>
        <p:spPr>
          <a:xfrm>
            <a:off x="1430215" y="1183667"/>
            <a:ext cx="9584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3. Ingresas con tu </a:t>
            </a:r>
            <a:r>
              <a:rPr lang="es-CL" b="1" dirty="0">
                <a:latin typeface="Comic Sans MS" panose="030F0702030302020204" pitchFamily="66" charset="0"/>
              </a:rPr>
              <a:t>correo institucional </a:t>
            </a:r>
            <a:r>
              <a:rPr lang="es-CL" dirty="0">
                <a:latin typeface="Comic Sans MS" panose="030F0702030302020204" pitchFamily="66" charset="0"/>
              </a:rPr>
              <a:t>y la contraseña que tiene el mismo. Y aceptar las condiciones del servicio.</a:t>
            </a:r>
          </a:p>
          <a:p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44DD5CB-06FC-41AC-9DA6-4F641C4DB4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662" y="2242039"/>
            <a:ext cx="3255921" cy="383307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0FBCD82-314C-495E-AE1C-3C1922D1D8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1786" y="2204999"/>
            <a:ext cx="3197552" cy="387011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61C267BC-F257-4B96-9EF1-00C49457C4E5}"/>
              </a:ext>
            </a:extLst>
          </p:cNvPr>
          <p:cNvSpPr/>
          <p:nvPr/>
        </p:nvSpPr>
        <p:spPr>
          <a:xfrm>
            <a:off x="8402108" y="5627078"/>
            <a:ext cx="1439926" cy="553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FAC956B-B927-47B3-AC15-5A41F3707C60}"/>
              </a:ext>
            </a:extLst>
          </p:cNvPr>
          <p:cNvSpPr/>
          <p:nvPr/>
        </p:nvSpPr>
        <p:spPr>
          <a:xfrm>
            <a:off x="2493166" y="2864954"/>
            <a:ext cx="2931688" cy="7750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407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63D906-428E-4B81-8333-03EF33D1D3FD}"/>
              </a:ext>
            </a:extLst>
          </p:cNvPr>
          <p:cNvSpPr txBox="1"/>
          <p:nvPr/>
        </p:nvSpPr>
        <p:spPr>
          <a:xfrm>
            <a:off x="1430215" y="1306985"/>
            <a:ext cx="95847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3. Nos solicitará instalar el “Android </a:t>
            </a:r>
            <a:r>
              <a:rPr lang="es-CL" dirty="0" err="1">
                <a:latin typeface="Comic Sans MS" panose="030F0702030302020204" pitchFamily="66" charset="0"/>
              </a:rPr>
              <a:t>device</a:t>
            </a:r>
            <a:r>
              <a:rPr lang="es-CL" dirty="0">
                <a:latin typeface="Comic Sans MS" panose="030F0702030302020204" pitchFamily="66" charset="0"/>
              </a:rPr>
              <a:t> </a:t>
            </a:r>
            <a:r>
              <a:rPr lang="es-CL" dirty="0" err="1">
                <a:latin typeface="Comic Sans MS" panose="030F0702030302020204" pitchFamily="66" charset="0"/>
              </a:rPr>
              <a:t>policy</a:t>
            </a:r>
            <a:r>
              <a:rPr lang="es-CL" dirty="0">
                <a:latin typeface="Comic Sans MS" panose="030F0702030302020204" pitchFamily="66" charset="0"/>
              </a:rPr>
              <a:t>” o “Política de dispositivos”. </a:t>
            </a:r>
            <a:r>
              <a:rPr lang="es-CL" b="1" dirty="0">
                <a:latin typeface="Comic Sans MS" panose="030F0702030302020204" pitchFamily="66" charset="0"/>
              </a:rPr>
              <a:t>Es importante instalarlo! </a:t>
            </a:r>
            <a:r>
              <a:rPr lang="es-CL" dirty="0">
                <a:latin typeface="Comic Sans MS" panose="030F0702030302020204" pitchFamily="66" charset="0"/>
              </a:rPr>
              <a:t>y no omitir. Luego esperamos que descargue.</a:t>
            </a: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605C9A1-D79C-41B7-8D17-DDA285A1A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177" y="2373923"/>
            <a:ext cx="3026623" cy="361070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BF1AB5F-9420-409B-9EEF-E6FDAA9A70EF}"/>
              </a:ext>
            </a:extLst>
          </p:cNvPr>
          <p:cNvSpPr/>
          <p:nvPr/>
        </p:nvSpPr>
        <p:spPr>
          <a:xfrm>
            <a:off x="3822874" y="5574324"/>
            <a:ext cx="1439926" cy="553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94BCB91-BF19-429B-AB12-891E660AFE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80" y="2373923"/>
            <a:ext cx="3243629" cy="361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59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E63D906-428E-4B81-8333-03EF33D1D3FD}"/>
              </a:ext>
            </a:extLst>
          </p:cNvPr>
          <p:cNvSpPr txBox="1"/>
          <p:nvPr/>
        </p:nvSpPr>
        <p:spPr>
          <a:xfrm>
            <a:off x="1303644" y="622505"/>
            <a:ext cx="958471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4. Luego, se abrirá una pestaña para configurar un perfil de trabajo y apretamos “Continuar”. Puede que demore la carga de la configuración. Una vez que finalice este paso, saldrá una pestaña que nos solicitará instalar aplicaciones de trabajo y aceptamos. Finalmente damos a listo y se habrá creado nuestro perfil de trabajo.</a:t>
            </a: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FAE85D0-96BF-43FF-8B96-87E3905468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103" y="2026696"/>
            <a:ext cx="3141422" cy="4287349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7BF1AB5F-9420-409B-9EEF-E6FDAA9A70EF}"/>
              </a:ext>
            </a:extLst>
          </p:cNvPr>
          <p:cNvSpPr/>
          <p:nvPr/>
        </p:nvSpPr>
        <p:spPr>
          <a:xfrm>
            <a:off x="1744739" y="5772176"/>
            <a:ext cx="1439926" cy="553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DC5B4F7-085F-43B1-9E3C-56FA1E25A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178" y="2026695"/>
            <a:ext cx="3198805" cy="426053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994CD4C-DA46-46A1-88CE-D2DE73D416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477" y="2013289"/>
            <a:ext cx="3251479" cy="4287349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60D6F9BF-9AF0-477A-9E79-0097A7411E69}"/>
              </a:ext>
            </a:extLst>
          </p:cNvPr>
          <p:cNvSpPr/>
          <p:nvPr/>
        </p:nvSpPr>
        <p:spPr>
          <a:xfrm>
            <a:off x="5475617" y="4711237"/>
            <a:ext cx="1439926" cy="553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9A86FB3-7BCC-4E61-97F9-5D272C5EA515}"/>
              </a:ext>
            </a:extLst>
          </p:cNvPr>
          <p:cNvSpPr/>
          <p:nvPr/>
        </p:nvSpPr>
        <p:spPr>
          <a:xfrm>
            <a:off x="9133253" y="4988194"/>
            <a:ext cx="1439926" cy="55391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1259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DA54F14A-B2C6-4242-A435-D416BE8A792A}"/>
              </a:ext>
            </a:extLst>
          </p:cNvPr>
          <p:cNvSpPr txBox="1"/>
          <p:nvPr/>
        </p:nvSpPr>
        <p:spPr>
          <a:xfrm>
            <a:off x="1152466" y="572114"/>
            <a:ext cx="95847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b="1" dirty="0">
                <a:latin typeface="Comic Sans MS" panose="030F0702030302020204" pitchFamily="66" charset="0"/>
              </a:rPr>
              <a:t>Las aplicaciones de nuestro perfil de trabajo saldrán con una maleta.</a:t>
            </a:r>
          </a:p>
          <a:p>
            <a:pPr algn="just"/>
            <a:endParaRPr lang="es-CL" dirty="0">
              <a:latin typeface="Comic Sans MS" panose="030F0702030302020204" pitchFamily="66" charset="0"/>
            </a:endParaRPr>
          </a:p>
          <a:p>
            <a:pPr algn="just"/>
            <a:r>
              <a:rPr lang="es-CL" dirty="0">
                <a:latin typeface="Comic Sans MS" panose="030F0702030302020204" pitchFamily="66" charset="0"/>
              </a:rPr>
              <a:t>5. Ubicamos nuestro perfil de trabajo, dependiendo del dispositivo, donde podemos ver nuestro correo institucional, por ejemplo.</a:t>
            </a: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BF9B9D7-B139-4472-9C5C-4E831511A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7650" y="2398742"/>
            <a:ext cx="2767193" cy="391157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FDBF014F-D6B2-4023-BEFE-2EE262D1ADD6}"/>
              </a:ext>
            </a:extLst>
          </p:cNvPr>
          <p:cNvSpPr/>
          <p:nvPr/>
        </p:nvSpPr>
        <p:spPr>
          <a:xfrm>
            <a:off x="5059513" y="5896579"/>
            <a:ext cx="1898133" cy="629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26EC00E-E0EB-4E78-B699-ACCB9C4A1C75}"/>
              </a:ext>
            </a:extLst>
          </p:cNvPr>
          <p:cNvSpPr/>
          <p:nvPr/>
        </p:nvSpPr>
        <p:spPr>
          <a:xfrm>
            <a:off x="5547817" y="2397184"/>
            <a:ext cx="624253" cy="501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737D2E5F-EB27-4A9B-8704-D968442DACAD}"/>
              </a:ext>
            </a:extLst>
          </p:cNvPr>
          <p:cNvSpPr/>
          <p:nvPr/>
        </p:nvSpPr>
        <p:spPr>
          <a:xfrm>
            <a:off x="362571" y="2411089"/>
            <a:ext cx="2788310" cy="721098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400" b="1" dirty="0">
                <a:latin typeface="Comic Sans MS" panose="030F0702030302020204" pitchFamily="66" charset="0"/>
              </a:rPr>
              <a:t>Las aplicaciones del perfil de trabajo salen con una maleta abajo.</a:t>
            </a:r>
          </a:p>
        </p:txBody>
      </p:sp>
      <p:sp>
        <p:nvSpPr>
          <p:cNvPr id="13" name="Flecha: hacia abajo 12">
            <a:extLst>
              <a:ext uri="{FF2B5EF4-FFF2-40B4-BE49-F238E27FC236}">
                <a16:creationId xmlns:a16="http://schemas.microsoft.com/office/drawing/2014/main" id="{265A4090-563B-40CF-B5DD-D7A862A1B13B}"/>
              </a:ext>
            </a:extLst>
          </p:cNvPr>
          <p:cNvSpPr/>
          <p:nvPr/>
        </p:nvSpPr>
        <p:spPr>
          <a:xfrm rot="16200000">
            <a:off x="7529689" y="5545791"/>
            <a:ext cx="650551" cy="127680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L" b="1" dirty="0"/>
              <a:t>2</a:t>
            </a: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D459CCF9-8141-46E9-A148-BA16F2533C86}"/>
              </a:ext>
            </a:extLst>
          </p:cNvPr>
          <p:cNvSpPr/>
          <p:nvPr/>
        </p:nvSpPr>
        <p:spPr>
          <a:xfrm>
            <a:off x="8614628" y="4879731"/>
            <a:ext cx="3317631" cy="1629740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1400" b="1" dirty="0">
                <a:latin typeface="Comic Sans MS" panose="030F0702030302020204" pitchFamily="66" charset="0"/>
              </a:rPr>
              <a:t>Depende del dispositivo cómo aparezca el perfil de trabajo. En este caso, se divide la pantalla en dos secciones: persona y trabajo. En otros dispositivos se crea una carpeta “</a:t>
            </a:r>
            <a:r>
              <a:rPr lang="es-CL" sz="1400" b="1" dirty="0" err="1">
                <a:latin typeface="Comic Sans MS" panose="030F0702030302020204" pitchFamily="66" charset="0"/>
              </a:rPr>
              <a:t>Work</a:t>
            </a:r>
            <a:r>
              <a:rPr lang="es-CL" sz="1400" b="1" dirty="0">
                <a:latin typeface="Comic Sans MS" panose="030F0702030302020204" pitchFamily="66" charset="0"/>
              </a:rPr>
              <a:t>” dentro de nuestro panel de aplicaciones.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5E9EA476-71F7-4B8E-8AAF-F14A352829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910" y="3097280"/>
            <a:ext cx="1484141" cy="1558348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7517A51F-5148-4B8C-948C-5C3EF8C034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18785" y="1828689"/>
            <a:ext cx="1993046" cy="2879456"/>
          </a:xfrm>
          <a:prstGeom prst="rect">
            <a:avLst/>
          </a:prstGeom>
        </p:spPr>
      </p:pic>
      <p:sp>
        <p:nvSpPr>
          <p:cNvPr id="19" name="Flecha: hacia abajo 18">
            <a:extLst>
              <a:ext uri="{FF2B5EF4-FFF2-40B4-BE49-F238E27FC236}">
                <a16:creationId xmlns:a16="http://schemas.microsoft.com/office/drawing/2014/main" id="{CE5C8C2F-857A-4B66-8259-96B3EE657507}"/>
              </a:ext>
            </a:extLst>
          </p:cNvPr>
          <p:cNvSpPr/>
          <p:nvPr/>
        </p:nvSpPr>
        <p:spPr>
          <a:xfrm rot="5400000">
            <a:off x="3915319" y="1776544"/>
            <a:ext cx="693739" cy="194773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2000" b="1" dirty="0"/>
              <a:t>1</a:t>
            </a:r>
          </a:p>
        </p:txBody>
      </p:sp>
      <p:sp>
        <p:nvSpPr>
          <p:cNvPr id="20" name="Flecha: hacia abajo 19">
            <a:extLst>
              <a:ext uri="{FF2B5EF4-FFF2-40B4-BE49-F238E27FC236}">
                <a16:creationId xmlns:a16="http://schemas.microsoft.com/office/drawing/2014/main" id="{9D5EE934-6354-432F-A62A-C433D01BA2DF}"/>
              </a:ext>
            </a:extLst>
          </p:cNvPr>
          <p:cNvSpPr/>
          <p:nvPr/>
        </p:nvSpPr>
        <p:spPr>
          <a:xfrm rot="16200000">
            <a:off x="9071981" y="3412132"/>
            <a:ext cx="367874" cy="58406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394363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2" grpId="0" animBg="1"/>
      <p:bldP spid="13" grpId="0" animBg="1"/>
      <p:bldP spid="14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D61303E-BAD0-42CA-9465-312ECDE03DA3}"/>
              </a:ext>
            </a:extLst>
          </p:cNvPr>
          <p:cNvSpPr txBox="1"/>
          <p:nvPr/>
        </p:nvSpPr>
        <p:spPr>
          <a:xfrm>
            <a:off x="3001108" y="348528"/>
            <a:ext cx="791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u="sng" dirty="0">
                <a:solidFill>
                  <a:srgbClr val="0070C0"/>
                </a:solidFill>
                <a:latin typeface="Bahnschrift" panose="020B0502040204020203" pitchFamily="34" charset="0"/>
              </a:rPr>
              <a:t>Paso 2</a:t>
            </a:r>
            <a:r>
              <a:rPr lang="es-CL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: Instalar Classroom y MEET.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54F14A-B2C6-4242-A435-D416BE8A792A}"/>
              </a:ext>
            </a:extLst>
          </p:cNvPr>
          <p:cNvSpPr txBox="1"/>
          <p:nvPr/>
        </p:nvSpPr>
        <p:spPr>
          <a:xfrm>
            <a:off x="1400907" y="1196241"/>
            <a:ext cx="95847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Las aplicaciones de </a:t>
            </a:r>
            <a:r>
              <a:rPr lang="es-CL" dirty="0" err="1">
                <a:latin typeface="Comic Sans MS" panose="030F0702030302020204" pitchFamily="66" charset="0"/>
              </a:rPr>
              <a:t>Classroom</a:t>
            </a:r>
            <a:r>
              <a:rPr lang="es-CL" dirty="0">
                <a:latin typeface="Comic Sans MS" panose="030F0702030302020204" pitchFamily="66" charset="0"/>
              </a:rPr>
              <a:t> y </a:t>
            </a:r>
            <a:r>
              <a:rPr lang="es-CL" dirty="0" err="1">
                <a:latin typeface="Comic Sans MS" panose="030F0702030302020204" pitchFamily="66" charset="0"/>
              </a:rPr>
              <a:t>Meet</a:t>
            </a:r>
            <a:r>
              <a:rPr lang="es-CL" dirty="0">
                <a:latin typeface="Comic Sans MS" panose="030F0702030302020204" pitchFamily="66" charset="0"/>
              </a:rPr>
              <a:t> se descargan por la Play Store, pero del perfil de trabajo, es decir, debe tener la maleta abajo del ícono. Dentro de la Play Store buscamos “</a:t>
            </a:r>
            <a:r>
              <a:rPr lang="es-CL" dirty="0" err="1">
                <a:latin typeface="Comic Sans MS" panose="030F0702030302020204" pitchFamily="66" charset="0"/>
              </a:rPr>
              <a:t>Classroom</a:t>
            </a:r>
            <a:r>
              <a:rPr lang="es-CL" dirty="0">
                <a:latin typeface="Comic Sans MS" panose="030F0702030302020204" pitchFamily="66" charset="0"/>
              </a:rPr>
              <a:t>” y “</a:t>
            </a:r>
            <a:r>
              <a:rPr lang="es-CL" dirty="0" err="1">
                <a:latin typeface="Comic Sans MS" panose="030F0702030302020204" pitchFamily="66" charset="0"/>
              </a:rPr>
              <a:t>Meet</a:t>
            </a:r>
            <a:r>
              <a:rPr lang="es-CL" dirty="0">
                <a:latin typeface="Comic Sans MS" panose="030F0702030302020204" pitchFamily="66" charset="0"/>
              </a:rPr>
              <a:t>” y descargamos ambas. </a:t>
            </a:r>
          </a:p>
          <a:p>
            <a:pPr algn="just"/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A637E0B-6B21-4DEF-9329-702D92310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383" y="2470009"/>
            <a:ext cx="2767193" cy="3911570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26EC00E-E0EB-4E78-B699-ACCB9C4A1C75}"/>
              </a:ext>
            </a:extLst>
          </p:cNvPr>
          <p:cNvSpPr/>
          <p:nvPr/>
        </p:nvSpPr>
        <p:spPr>
          <a:xfrm>
            <a:off x="1329103" y="3033348"/>
            <a:ext cx="669682" cy="6418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A64E230-3676-4830-8F64-28DDF08257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473" y="2470009"/>
            <a:ext cx="2914197" cy="3911570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33E73C2F-6312-4E5F-868D-C8ABFB797A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72952" y="2434842"/>
            <a:ext cx="2714938" cy="3911570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1293E35-163C-4940-BD6C-80A530F94741}"/>
              </a:ext>
            </a:extLst>
          </p:cNvPr>
          <p:cNvSpPr/>
          <p:nvPr/>
        </p:nvSpPr>
        <p:spPr>
          <a:xfrm>
            <a:off x="4838974" y="3429000"/>
            <a:ext cx="2767193" cy="629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AE792C6-A8C2-4EAA-B2BF-7CD563A7AE00}"/>
              </a:ext>
            </a:extLst>
          </p:cNvPr>
          <p:cNvSpPr/>
          <p:nvPr/>
        </p:nvSpPr>
        <p:spPr>
          <a:xfrm>
            <a:off x="8472952" y="3280867"/>
            <a:ext cx="2714938" cy="629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36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D61303E-BAD0-42CA-9465-312ECDE03DA3}"/>
              </a:ext>
            </a:extLst>
          </p:cNvPr>
          <p:cNvSpPr txBox="1"/>
          <p:nvPr/>
        </p:nvSpPr>
        <p:spPr>
          <a:xfrm>
            <a:off x="3001108" y="348528"/>
            <a:ext cx="791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u="sng" dirty="0">
                <a:solidFill>
                  <a:srgbClr val="0070C0"/>
                </a:solidFill>
                <a:latin typeface="Bahnschrift" panose="020B0502040204020203" pitchFamily="34" charset="0"/>
              </a:rPr>
              <a:t>Paso 3</a:t>
            </a:r>
            <a:r>
              <a:rPr lang="es-CL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: Aceptar la invitación.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54F14A-B2C6-4242-A435-D416BE8A792A}"/>
              </a:ext>
            </a:extLst>
          </p:cNvPr>
          <p:cNvSpPr txBox="1"/>
          <p:nvPr/>
        </p:nvSpPr>
        <p:spPr>
          <a:xfrm>
            <a:off x="1430215" y="1111464"/>
            <a:ext cx="95847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Vamos al perfil de trabajo y abrimos </a:t>
            </a:r>
            <a:r>
              <a:rPr lang="es-CL" dirty="0" err="1">
                <a:latin typeface="Comic Sans MS" panose="030F0702030302020204" pitchFamily="66" charset="0"/>
              </a:rPr>
              <a:t>Classroom</a:t>
            </a:r>
            <a:r>
              <a:rPr lang="es-CL" dirty="0">
                <a:latin typeface="Comic Sans MS" panose="030F0702030302020204" pitchFamily="66" charset="0"/>
              </a:rPr>
              <a:t> desde ahí. Utilizamos nuestro correo institucional para ingresar y nos aparecerá la invitación para unirnos al </a:t>
            </a:r>
            <a:r>
              <a:rPr lang="es-CL" dirty="0" err="1">
                <a:latin typeface="Comic Sans MS" panose="030F0702030302020204" pitchFamily="66" charset="0"/>
              </a:rPr>
              <a:t>Classroom</a:t>
            </a:r>
            <a:r>
              <a:rPr lang="es-CL" dirty="0">
                <a:latin typeface="Comic Sans MS" panose="030F0702030302020204" pitchFamily="66" charset="0"/>
              </a:rPr>
              <a:t> de nuestro curso.</a:t>
            </a: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30E923-11B8-4CFC-94ED-487CAB136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3175" y="2143228"/>
            <a:ext cx="2764767" cy="4282952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26EC00E-E0EB-4E78-B699-ACCB9C4A1C75}"/>
              </a:ext>
            </a:extLst>
          </p:cNvPr>
          <p:cNvSpPr/>
          <p:nvPr/>
        </p:nvSpPr>
        <p:spPr>
          <a:xfrm>
            <a:off x="4050426" y="2848942"/>
            <a:ext cx="669682" cy="64183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5E51A1F-93BF-4841-A028-73ABB6C440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0901" y="2045098"/>
            <a:ext cx="2893235" cy="3510233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91293E35-163C-4940-BD6C-80A530F94741}"/>
              </a:ext>
            </a:extLst>
          </p:cNvPr>
          <p:cNvSpPr/>
          <p:nvPr/>
        </p:nvSpPr>
        <p:spPr>
          <a:xfrm>
            <a:off x="7927300" y="4716187"/>
            <a:ext cx="1491488" cy="629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001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B7BB1C4-0491-406B-B5E4-9A82D7DB0121}"/>
              </a:ext>
            </a:extLst>
          </p:cNvPr>
          <p:cNvSpPr txBox="1"/>
          <p:nvPr/>
        </p:nvSpPr>
        <p:spPr>
          <a:xfrm>
            <a:off x="3174023" y="352274"/>
            <a:ext cx="68462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u="sng" dirty="0">
                <a:solidFill>
                  <a:srgbClr val="0070C0"/>
                </a:solidFill>
                <a:latin typeface="Bahnschrift" panose="020B0502040204020203" pitchFamily="34" charset="0"/>
              </a:rPr>
              <a:t>Paso 4</a:t>
            </a:r>
            <a:r>
              <a:rPr lang="es-CL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: Conocer la plataforma</a:t>
            </a:r>
          </a:p>
          <a:p>
            <a:endParaRPr lang="es-CL" sz="36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  <a:p>
            <a:endParaRPr lang="es-CL" sz="36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03587EC-DD87-439E-B50D-1EC5A73AB2A8}"/>
              </a:ext>
            </a:extLst>
          </p:cNvPr>
          <p:cNvSpPr txBox="1"/>
          <p:nvPr/>
        </p:nvSpPr>
        <p:spPr>
          <a:xfrm>
            <a:off x="1247644" y="4744542"/>
            <a:ext cx="24501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Donde se visualizan las noticias y mensajes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9EDBCDE-4C67-4AD0-BD41-9AF5418E855C}"/>
              </a:ext>
            </a:extLst>
          </p:cNvPr>
          <p:cNvSpPr txBox="1"/>
          <p:nvPr/>
        </p:nvSpPr>
        <p:spPr>
          <a:xfrm>
            <a:off x="1676400" y="3420208"/>
            <a:ext cx="26142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Donde se encuentran las asignaturas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4324A92-3640-4BB4-AEF4-9090A0D949C6}"/>
              </a:ext>
            </a:extLst>
          </p:cNvPr>
          <p:cNvCxnSpPr>
            <a:cxnSpLocks/>
          </p:cNvCxnSpPr>
          <p:nvPr/>
        </p:nvCxnSpPr>
        <p:spPr>
          <a:xfrm flipV="1">
            <a:off x="7523284" y="5270551"/>
            <a:ext cx="1585826" cy="77168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C66D28C-D8A7-4C1A-88E2-7820CB9691CE}"/>
              </a:ext>
            </a:extLst>
          </p:cNvPr>
          <p:cNvSpPr txBox="1"/>
          <p:nvPr/>
        </p:nvSpPr>
        <p:spPr>
          <a:xfrm>
            <a:off x="9109110" y="4347221"/>
            <a:ext cx="261424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Se visualiza el listado de profesores y compañeros de curso</a:t>
            </a:r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3EC445E-D0DA-4CB6-BEB3-7137FB154E78}"/>
              </a:ext>
            </a:extLst>
          </p:cNvPr>
          <p:cNvSpPr txBox="1"/>
          <p:nvPr/>
        </p:nvSpPr>
        <p:spPr>
          <a:xfrm>
            <a:off x="3678989" y="1192173"/>
            <a:ext cx="56856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En la Parte inferior de la aplicación </a:t>
            </a:r>
            <a:r>
              <a:rPr lang="es-CL" dirty="0" err="1">
                <a:latin typeface="Comic Sans MS" panose="030F0702030302020204" pitchFamily="66" charset="0"/>
              </a:rPr>
              <a:t>Classroom</a:t>
            </a:r>
            <a:r>
              <a:rPr lang="es-CL" dirty="0"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CC9B02-CB5B-4E2F-82FA-23540A6E9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2102" y="1700004"/>
            <a:ext cx="2980870" cy="4519146"/>
          </a:xfrm>
          <a:prstGeom prst="rect">
            <a:avLst/>
          </a:prstGeom>
        </p:spPr>
      </p:pic>
      <p:sp>
        <p:nvSpPr>
          <p:cNvPr id="25" name="Elipse 24">
            <a:extLst>
              <a:ext uri="{FF2B5EF4-FFF2-40B4-BE49-F238E27FC236}">
                <a16:creationId xmlns:a16="http://schemas.microsoft.com/office/drawing/2014/main" id="{FFB12ADA-D175-4EB5-A183-277A32D1EC57}"/>
              </a:ext>
            </a:extLst>
          </p:cNvPr>
          <p:cNvSpPr/>
          <p:nvPr/>
        </p:nvSpPr>
        <p:spPr>
          <a:xfrm>
            <a:off x="6521836" y="5719852"/>
            <a:ext cx="1161454" cy="64476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29C2A2B-0CDF-4F54-AA3A-9E8B00A7F423}"/>
              </a:ext>
            </a:extLst>
          </p:cNvPr>
          <p:cNvSpPr/>
          <p:nvPr/>
        </p:nvSpPr>
        <p:spPr>
          <a:xfrm>
            <a:off x="5601293" y="5710242"/>
            <a:ext cx="1170842" cy="644769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3A19DED-20D2-43DB-8CB9-7992080D1FE2}"/>
              </a:ext>
            </a:extLst>
          </p:cNvPr>
          <p:cNvCxnSpPr>
            <a:cxnSpLocks/>
          </p:cNvCxnSpPr>
          <p:nvPr/>
        </p:nvCxnSpPr>
        <p:spPr>
          <a:xfrm>
            <a:off x="4290646" y="4061368"/>
            <a:ext cx="1793632" cy="1592964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E34EC5B9-826D-4264-997F-8C24B8C63B20}"/>
              </a:ext>
            </a:extLst>
          </p:cNvPr>
          <p:cNvSpPr/>
          <p:nvPr/>
        </p:nvSpPr>
        <p:spPr>
          <a:xfrm>
            <a:off x="4666308" y="5790193"/>
            <a:ext cx="1037492" cy="574428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8C07A4D-087E-497F-AD75-CFF096E4F3D0}"/>
              </a:ext>
            </a:extLst>
          </p:cNvPr>
          <p:cNvCxnSpPr>
            <a:cxnSpLocks/>
          </p:cNvCxnSpPr>
          <p:nvPr/>
        </p:nvCxnSpPr>
        <p:spPr>
          <a:xfrm>
            <a:off x="3697767" y="5390873"/>
            <a:ext cx="957356" cy="545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59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4" grpId="0" animBg="1"/>
      <p:bldP spid="25" grpId="0" animBg="1"/>
      <p:bldP spid="17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9E4381-F8E3-4E91-8543-5EC34F1B5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u="sng" dirty="0">
                <a:solidFill>
                  <a:schemeClr val="accent1"/>
                </a:solidFill>
              </a:rPr>
              <a:t>Material complementario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8CCAFC-47D2-4E5A-9949-FA49A97A8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13738" cy="4351338"/>
          </a:xfrm>
        </p:spPr>
        <p:txBody>
          <a:bodyPr/>
          <a:lstStyle/>
          <a:p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1: Classroom</a:t>
            </a:r>
          </a:p>
          <a:p>
            <a:endParaRPr lang="es-CL" dirty="0"/>
          </a:p>
          <a:p>
            <a:pPr marL="0" indent="0">
              <a:buNone/>
            </a:pPr>
            <a:r>
              <a:rPr lang="es-CL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https://www.youtube.com/watch?v=PPlb2VX_apA&amp;feature=youtu.be</a:t>
            </a:r>
            <a:endParaRPr lang="es-CL" b="1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s-CL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</a:p>
          <a:p>
            <a:endParaRPr lang="es-CL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48E0E0-7F8F-4F35-A061-B459470CDA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2: Uso de  Tablet</a:t>
            </a:r>
          </a:p>
          <a:p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s-CL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https://www.youtube.com/watch?v=95WIP87spGc&amp;t=19s</a:t>
            </a: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CL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F894987-6B52-49E6-A3AC-8A71737283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855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F0421A-3E5C-4B3E-9943-D60019A485C4}"/>
              </a:ext>
            </a:extLst>
          </p:cNvPr>
          <p:cNvSpPr txBox="1"/>
          <p:nvPr/>
        </p:nvSpPr>
        <p:spPr>
          <a:xfrm>
            <a:off x="1303643" y="1293262"/>
            <a:ext cx="958471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2400" dirty="0">
                <a:latin typeface="Comic Sans MS" panose="030F0702030302020204" pitchFamily="66" charset="0"/>
              </a:rPr>
              <a:t>Recuerda que Classroom es donde se sube el material pedagógico con el que se trabaja, además de poder subir tus tareas, pruebas, trabajos, etc.</a:t>
            </a:r>
          </a:p>
          <a:p>
            <a:pPr algn="just"/>
            <a:endParaRPr lang="es-CL" sz="2400" dirty="0">
              <a:latin typeface="Comic Sans MS" panose="030F0702030302020204" pitchFamily="66" charset="0"/>
            </a:endParaRPr>
          </a:p>
          <a:p>
            <a:pPr algn="just"/>
            <a:r>
              <a:rPr lang="es-CL" sz="2400" dirty="0">
                <a:latin typeface="Comic Sans MS" panose="030F0702030302020204" pitchFamily="66" charset="0"/>
              </a:rPr>
              <a:t>Además, la aplicación MEET que instalamos antes, nos permitirá conectarnos a las clases online dictadas por </a:t>
            </a:r>
            <a:r>
              <a:rPr lang="es-CL" sz="2400" dirty="0" err="1">
                <a:latin typeface="Comic Sans MS" panose="030F0702030302020204" pitchFamily="66" charset="0"/>
              </a:rPr>
              <a:t>l@s</a:t>
            </a:r>
            <a:r>
              <a:rPr lang="es-CL" sz="2400" dirty="0">
                <a:latin typeface="Comic Sans MS" panose="030F0702030302020204" pitchFamily="66" charset="0"/>
              </a:rPr>
              <a:t> </a:t>
            </a:r>
            <a:r>
              <a:rPr lang="es-CL" sz="2400" dirty="0" err="1">
                <a:latin typeface="Comic Sans MS" panose="030F0702030302020204" pitchFamily="66" charset="0"/>
              </a:rPr>
              <a:t>profesor@s</a:t>
            </a:r>
            <a:r>
              <a:rPr lang="es-CL" sz="2400" dirty="0">
                <a:latin typeface="Comic Sans MS" panose="030F0702030302020204" pitchFamily="66" charset="0"/>
              </a:rPr>
              <a:t> del Liceo.</a:t>
            </a:r>
          </a:p>
          <a:p>
            <a:pPr algn="just"/>
            <a:endParaRPr lang="es-CL" sz="2400" dirty="0">
              <a:latin typeface="Comic Sans MS" panose="030F0702030302020204" pitchFamily="66" charset="0"/>
            </a:endParaRPr>
          </a:p>
          <a:p>
            <a:pPr algn="just"/>
            <a:r>
              <a:rPr lang="es-CL" sz="2400" dirty="0">
                <a:latin typeface="Comic Sans MS" panose="030F0702030302020204" pitchFamily="66" charset="0"/>
              </a:rPr>
              <a:t>¡Que sea un buen año!</a:t>
            </a: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B53D0F7-9521-45E2-9C09-436A2F8585AE}"/>
              </a:ext>
            </a:extLst>
          </p:cNvPr>
          <p:cNvSpPr/>
          <p:nvPr/>
        </p:nvSpPr>
        <p:spPr>
          <a:xfrm>
            <a:off x="5599091" y="5226958"/>
            <a:ext cx="58178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¡Adelante juventud!</a:t>
            </a:r>
          </a:p>
        </p:txBody>
      </p:sp>
    </p:spTree>
    <p:extLst>
      <p:ext uri="{BB962C8B-B14F-4D97-AF65-F5344CB8AC3E}">
        <p14:creationId xmlns:p14="http://schemas.microsoft.com/office/powerpoint/2010/main" val="2658461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nstrucciones para acceder a Google Classroom - Colegio Apostolado del  Sagrado Corazón de Jesús">
            <a:extLst>
              <a:ext uri="{FF2B5EF4-FFF2-40B4-BE49-F238E27FC236}">
                <a16:creationId xmlns:a16="http://schemas.microsoft.com/office/drawing/2014/main" id="{71521129-3BD3-44DC-8B3A-6D3B77126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12192000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419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1B78AAB-13F7-4FD4-94A9-01C3B6A70AC2}"/>
              </a:ext>
            </a:extLst>
          </p:cNvPr>
          <p:cNvSpPr txBox="1"/>
          <p:nvPr/>
        </p:nvSpPr>
        <p:spPr>
          <a:xfrm>
            <a:off x="527538" y="1518137"/>
            <a:ext cx="484163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Google Classroom es una herramienta creada por Google cuya misión es la de permitir </a:t>
            </a:r>
            <a:r>
              <a:rPr lang="es-E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gestionar un aula de forma colaborativa a través de Internet</a:t>
            </a:r>
            <a:r>
              <a:rPr lang="es-E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, siendo una plataforma para la gestión del aprendizaje.</a:t>
            </a:r>
            <a:endParaRPr lang="es-CL" sz="2400" dirty="0">
              <a:latin typeface="Comic Sans MS" panose="030F0702030302020204" pitchFamily="66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2279EE7-76EC-4A7A-B91F-B51899FA63F5}"/>
              </a:ext>
            </a:extLst>
          </p:cNvPr>
          <p:cNvSpPr txBox="1"/>
          <p:nvPr/>
        </p:nvSpPr>
        <p:spPr>
          <a:xfrm>
            <a:off x="5861537" y="3093152"/>
            <a:ext cx="6096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2400" b="1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Todas las opciones de esta herramienta están asociadas a una cuenta de Google</a:t>
            </a:r>
            <a:r>
              <a:rPr lang="es-ES" sz="2400" b="0" i="0" dirty="0">
                <a:solidFill>
                  <a:srgbClr val="333333"/>
                </a:solidFill>
                <a:effectLst/>
                <a:latin typeface="Comic Sans MS" panose="030F0702030302020204" pitchFamily="66" charset="0"/>
              </a:rPr>
              <a:t>, de manera que tanto el profesor como los estudiantes deberán tener su Gmail, y su cuenta de Google actuará como su identificador. Esto quiere decir que no tendrás que crear una cuenta específica para esta herramienta, ya que se utilizarán tus identidades de Google.</a:t>
            </a:r>
            <a:endParaRPr lang="es-CL" sz="2400" dirty="0">
              <a:latin typeface="Comic Sans MS" panose="030F0702030302020204" pitchFamily="66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FDE8BC0-C968-431A-9528-0DE1A0F16190}"/>
              </a:ext>
            </a:extLst>
          </p:cNvPr>
          <p:cNvSpPr txBox="1"/>
          <p:nvPr/>
        </p:nvSpPr>
        <p:spPr>
          <a:xfrm>
            <a:off x="5052646" y="348528"/>
            <a:ext cx="586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¿Qué es Google Classroom?</a:t>
            </a:r>
          </a:p>
        </p:txBody>
      </p:sp>
      <p:pic>
        <p:nvPicPr>
          <p:cNvPr id="2052" name="Picture 4" descr="Google Classroom: cómo crear una clase para comunicarte y mandar tareas a  tus alumnos">
            <a:extLst>
              <a:ext uri="{FF2B5EF4-FFF2-40B4-BE49-F238E27FC236}">
                <a16:creationId xmlns:a16="http://schemas.microsoft.com/office/drawing/2014/main" id="{245654DD-5A57-4764-ABDD-D761F10E6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68" y="1377460"/>
            <a:ext cx="2290537" cy="1715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acks técnicos clases virtuales - Viáticos, educación y gobierno | DIT">
            <a:extLst>
              <a:ext uri="{FF2B5EF4-FFF2-40B4-BE49-F238E27FC236}">
                <a16:creationId xmlns:a16="http://schemas.microsoft.com/office/drawing/2014/main" id="{6168EE3F-F793-4BEE-9FA8-D1497B54F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325" y="4426927"/>
            <a:ext cx="3535483" cy="208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369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pic>
        <p:nvPicPr>
          <p:cNvPr id="3074" name="Picture 2" descr="Protocolo y Sugerencias Clases Virtuales – Colegio Dominico-Español">
            <a:extLst>
              <a:ext uri="{FF2B5EF4-FFF2-40B4-BE49-F238E27FC236}">
                <a16:creationId xmlns:a16="http://schemas.microsoft.com/office/drawing/2014/main" id="{2D74AA50-E1C6-4730-A0C4-6647D16C2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662" y="498720"/>
            <a:ext cx="7385539" cy="492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EF78FD-5D4E-40B6-8D0F-5883FF3AD0EE}"/>
              </a:ext>
            </a:extLst>
          </p:cNvPr>
          <p:cNvSpPr txBox="1"/>
          <p:nvPr/>
        </p:nvSpPr>
        <p:spPr>
          <a:xfrm>
            <a:off x="1550890" y="5651394"/>
            <a:ext cx="94640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0070C0"/>
                </a:solidFill>
                <a:latin typeface="Bahnschrift" panose="020B0502040204020203" pitchFamily="34" charset="0"/>
              </a:rPr>
              <a:t>Google Classroom desde el computador</a:t>
            </a:r>
          </a:p>
        </p:txBody>
      </p:sp>
    </p:spTree>
    <p:extLst>
      <p:ext uri="{BB962C8B-B14F-4D97-AF65-F5344CB8AC3E}">
        <p14:creationId xmlns:p14="http://schemas.microsoft.com/office/powerpoint/2010/main" val="265704705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E5403B6-6057-4204-906D-C93549B5EA7C}"/>
              </a:ext>
            </a:extLst>
          </p:cNvPr>
          <p:cNvSpPr txBox="1"/>
          <p:nvPr/>
        </p:nvSpPr>
        <p:spPr>
          <a:xfrm>
            <a:off x="4794738" y="348528"/>
            <a:ext cx="611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u="sng" dirty="0">
                <a:solidFill>
                  <a:srgbClr val="0070C0"/>
                </a:solidFill>
                <a:latin typeface="Bahnschrift" panose="020B0502040204020203" pitchFamily="34" charset="0"/>
              </a:rPr>
              <a:t>Paso 1</a:t>
            </a:r>
            <a:r>
              <a:rPr lang="es-CL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: Aceptar la invitación</a:t>
            </a: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403806A-37C4-46EF-836D-F548C3875FBA}"/>
              </a:ext>
            </a:extLst>
          </p:cNvPr>
          <p:cNvSpPr/>
          <p:nvPr/>
        </p:nvSpPr>
        <p:spPr>
          <a:xfrm>
            <a:off x="562708" y="1805354"/>
            <a:ext cx="11230708" cy="3587261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u="sng" dirty="0">
                <a:latin typeface="Comic Sans MS" panose="030F0702030302020204" pitchFamily="66" charset="0"/>
              </a:rPr>
              <a:t>DESDE CORREO ELECTRÓNICO</a:t>
            </a:r>
          </a:p>
          <a:p>
            <a:pPr algn="ctr"/>
            <a:endParaRPr lang="es-CL" sz="2000" b="1" u="sng" dirty="0">
              <a:latin typeface="Comic Sans MS" panose="030F0702030302020204" pitchFamily="66" charset="0"/>
            </a:endParaRPr>
          </a:p>
          <a:p>
            <a:endParaRPr lang="es-CL" sz="2000" b="1" u="sng" dirty="0">
              <a:latin typeface="Comic Sans MS" panose="030F0702030302020204" pitchFamily="66" charset="0"/>
            </a:endParaRPr>
          </a:p>
          <a:p>
            <a:pPr marL="342900" indent="-342900">
              <a:buAutoNum type="arabicPeriod"/>
            </a:pPr>
            <a:r>
              <a:rPr lang="es-CL" sz="2000" dirty="0">
                <a:latin typeface="Comic Sans MS" panose="030F0702030302020204" pitchFamily="66" charset="0"/>
              </a:rPr>
              <a:t>Te llega una invitación al correo institucional. Con el nombre del profesor(a) Jefe </a:t>
            </a:r>
            <a:r>
              <a:rPr lang="es-CL" sz="2000" u="sng" dirty="0">
                <a:latin typeface="Comic Sans MS" panose="030F0702030302020204" pitchFamily="66" charset="0"/>
              </a:rPr>
              <a:t>Ejemplo</a:t>
            </a:r>
            <a:r>
              <a:rPr lang="es-CL" sz="2000" dirty="0">
                <a:latin typeface="Comic Sans MS" panose="030F0702030302020204" pitchFamily="66" charset="0"/>
              </a:rPr>
              <a:t>: </a:t>
            </a:r>
            <a:r>
              <a:rPr lang="es-CL" sz="2000" i="1" dirty="0">
                <a:latin typeface="Comic Sans MS" panose="030F0702030302020204" pitchFamily="66" charset="0"/>
              </a:rPr>
              <a:t>“</a:t>
            </a:r>
            <a:r>
              <a:rPr lang="es-CL" sz="2000" i="1" dirty="0">
                <a:solidFill>
                  <a:srgbClr val="0070C0"/>
                </a:solidFill>
                <a:latin typeface="Comic Sans MS" panose="030F0702030302020204" pitchFamily="66" charset="0"/>
              </a:rPr>
              <a:t>Invitación a clases : “SÉPTIMO A Liceo Bicentenario Oscar Castro Zúñiga”</a:t>
            </a:r>
          </a:p>
          <a:p>
            <a:endParaRPr lang="es-CL" sz="2000" i="1" dirty="0">
              <a:latin typeface="Comic Sans MS" panose="030F0702030302020204" pitchFamily="66" charset="0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es-CL" sz="2000" dirty="0">
                <a:latin typeface="Comic Sans MS" panose="030F0702030302020204" pitchFamily="66" charset="0"/>
              </a:rPr>
              <a:t>Al abrir debes hacer clic en: </a:t>
            </a: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BA1A0FD-0E99-43BA-99A9-CC35D0B78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90273" y="4384431"/>
            <a:ext cx="2367573" cy="867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3565F1BC-30AA-4C35-B8A6-89434330AB95}"/>
              </a:ext>
            </a:extLst>
          </p:cNvPr>
          <p:cNvSpPr/>
          <p:nvPr/>
        </p:nvSpPr>
        <p:spPr>
          <a:xfrm>
            <a:off x="468923" y="1465385"/>
            <a:ext cx="11113479" cy="5044087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r>
              <a:rPr lang="es-CL" b="1" u="sng" dirty="0">
                <a:latin typeface="Comic Sans MS" panose="030F0702030302020204" pitchFamily="66" charset="0"/>
              </a:rPr>
              <a:t>DESDE EL CLASSROOM</a:t>
            </a: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r>
              <a:rPr lang="es-CL" dirty="0">
                <a:latin typeface="Comic Sans MS" panose="030F0702030302020204" pitchFamily="66" charset="0"/>
              </a:rPr>
              <a:t>1. Desde Google o tú correo electrónico institucional hacer clic en las aplicaciones de Google </a:t>
            </a:r>
          </a:p>
          <a:p>
            <a:r>
              <a:rPr lang="es-CL" dirty="0">
                <a:latin typeface="Comic Sans MS" panose="030F0702030302020204" pitchFamily="66" charset="0"/>
              </a:rPr>
              <a:t>(los 9 puntos):</a:t>
            </a:r>
          </a:p>
          <a:p>
            <a:endParaRPr lang="es-CL" dirty="0">
              <a:latin typeface="Comic Sans MS" panose="030F0702030302020204" pitchFamily="66" charset="0"/>
            </a:endParaRP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r>
              <a:rPr lang="es-CL" dirty="0">
                <a:latin typeface="Comic Sans MS" panose="030F0702030302020204" pitchFamily="66" charset="0"/>
              </a:rPr>
              <a:t>2. Y hacer clic en el icono de Google Classroom:</a:t>
            </a: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r>
              <a:rPr lang="es-CL" dirty="0">
                <a:latin typeface="Comic Sans MS" panose="030F0702030302020204" pitchFamily="66" charset="0"/>
              </a:rPr>
              <a:t>            3. Hacer clic en </a:t>
            </a:r>
            <a:r>
              <a:rPr lang="es-CL" dirty="0">
                <a:solidFill>
                  <a:srgbClr val="0070C0"/>
                </a:solidFill>
                <a:latin typeface="Comic Sans MS" panose="030F0702030302020204" pitchFamily="66" charset="0"/>
              </a:rPr>
              <a:t>“unirme”</a:t>
            </a: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  <a:p>
            <a:pPr algn="ctr"/>
            <a:endParaRPr lang="es-CL" b="1" u="sng" dirty="0"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0637E4-D97A-46E7-8D9A-4AFAF101300F}"/>
              </a:ext>
            </a:extLst>
          </p:cNvPr>
          <p:cNvSpPr txBox="1"/>
          <p:nvPr/>
        </p:nvSpPr>
        <p:spPr>
          <a:xfrm>
            <a:off x="4794738" y="348528"/>
            <a:ext cx="61194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u="sng" dirty="0">
                <a:solidFill>
                  <a:srgbClr val="0070C0"/>
                </a:solidFill>
                <a:latin typeface="Bahnschrift" panose="020B0502040204020203" pitchFamily="34" charset="0"/>
              </a:rPr>
              <a:t>Paso 1</a:t>
            </a:r>
            <a:r>
              <a:rPr lang="es-CL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: Aceptar la invitación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7B7B126-3FBA-45A2-B04A-C6BE38E3F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15154" y="2678802"/>
            <a:ext cx="4161692" cy="920102"/>
          </a:xfrm>
          <a:prstGeom prst="rect">
            <a:avLst/>
          </a:prstGeom>
        </p:spPr>
      </p:pic>
      <p:sp>
        <p:nvSpPr>
          <p:cNvPr id="8" name="Flecha: hacia abajo 7">
            <a:extLst>
              <a:ext uri="{FF2B5EF4-FFF2-40B4-BE49-F238E27FC236}">
                <a16:creationId xmlns:a16="http://schemas.microsoft.com/office/drawing/2014/main" id="{C885194A-AD35-44E0-B6C4-1B4D386F3703}"/>
              </a:ext>
            </a:extLst>
          </p:cNvPr>
          <p:cNvSpPr/>
          <p:nvPr/>
        </p:nvSpPr>
        <p:spPr>
          <a:xfrm rot="16200000">
            <a:off x="4469462" y="2595195"/>
            <a:ext cx="650551" cy="108731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L" b="1" dirty="0"/>
              <a:t>1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1FE78FC-1533-4E31-B8F4-AF49AF3BD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5455" y="4245951"/>
            <a:ext cx="3280456" cy="2119679"/>
          </a:xfrm>
          <a:prstGeom prst="rect">
            <a:avLst/>
          </a:prstGeom>
        </p:spPr>
      </p:pic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AE524D99-5C4F-45A8-AEB1-058A34E802F5}"/>
              </a:ext>
            </a:extLst>
          </p:cNvPr>
          <p:cNvSpPr/>
          <p:nvPr/>
        </p:nvSpPr>
        <p:spPr>
          <a:xfrm rot="4223334">
            <a:off x="2682823" y="4478345"/>
            <a:ext cx="873369" cy="1845386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CL" sz="2000" b="1" dirty="0"/>
              <a:t>2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ED6BF4C-F02A-4B29-B965-BCBDBA6287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4304" y="3855039"/>
            <a:ext cx="2893235" cy="2901502"/>
          </a:xfrm>
          <a:prstGeom prst="rect">
            <a:avLst/>
          </a:prstGeom>
        </p:spPr>
      </p:pic>
      <p:sp>
        <p:nvSpPr>
          <p:cNvPr id="14" name="Flecha: hacia abajo 13">
            <a:extLst>
              <a:ext uri="{FF2B5EF4-FFF2-40B4-BE49-F238E27FC236}">
                <a16:creationId xmlns:a16="http://schemas.microsoft.com/office/drawing/2014/main" id="{5AB3FF74-AF95-452B-93A4-8F7A10949F42}"/>
              </a:ext>
            </a:extLst>
          </p:cNvPr>
          <p:cNvSpPr/>
          <p:nvPr/>
        </p:nvSpPr>
        <p:spPr>
          <a:xfrm rot="18228115">
            <a:off x="9447073" y="5199118"/>
            <a:ext cx="713495" cy="1110401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s-CL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044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B7BB1C4-0491-406B-B5E4-9A82D7DB0121}"/>
              </a:ext>
            </a:extLst>
          </p:cNvPr>
          <p:cNvSpPr txBox="1"/>
          <p:nvPr/>
        </p:nvSpPr>
        <p:spPr>
          <a:xfrm>
            <a:off x="4067908" y="348528"/>
            <a:ext cx="6846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u="sng" dirty="0">
                <a:solidFill>
                  <a:srgbClr val="0070C0"/>
                </a:solidFill>
                <a:latin typeface="Bahnschrift" panose="020B0502040204020203" pitchFamily="34" charset="0"/>
              </a:rPr>
              <a:t>Paso 2</a:t>
            </a:r>
            <a:r>
              <a:rPr lang="es-CL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: Conocer la plataforma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88B489D7-681C-4591-8BDD-13637D54E111}"/>
              </a:ext>
            </a:extLst>
          </p:cNvPr>
          <p:cNvSpPr/>
          <p:nvPr/>
        </p:nvSpPr>
        <p:spPr>
          <a:xfrm>
            <a:off x="644769" y="4747846"/>
            <a:ext cx="11230708" cy="1623646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CL" sz="2000" b="1" u="sng" dirty="0">
                <a:latin typeface="Comic Sans MS" panose="030F0702030302020204" pitchFamily="66" charset="0"/>
              </a:rPr>
              <a:t>Nota importante: </a:t>
            </a:r>
          </a:p>
          <a:p>
            <a:r>
              <a:rPr lang="es-CL" sz="2000" dirty="0">
                <a:latin typeface="Comic Sans MS" panose="030F0702030302020204" pitchFamily="66" charset="0"/>
              </a:rPr>
              <a:t>Al ingresar a la plataforma, desde aplicaciones de Google (9 puntitos), siempre debes procurar estar en tu cuenta oficial, es decir tener activado tu correo electrónico institucional. </a:t>
            </a:r>
            <a:endParaRPr lang="es-CL" b="1" u="sng" dirty="0">
              <a:latin typeface="Comic Sans MS" panose="030F0702030302020204" pitchFamily="66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262E775-0266-4AA1-95A8-4BBAB5BA98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074" y="1864542"/>
            <a:ext cx="7001852" cy="13336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D03587EC-DD87-439E-B50D-1EC5A73AB2A8}"/>
              </a:ext>
            </a:extLst>
          </p:cNvPr>
          <p:cNvSpPr txBox="1"/>
          <p:nvPr/>
        </p:nvSpPr>
        <p:spPr>
          <a:xfrm>
            <a:off x="1770185" y="3387971"/>
            <a:ext cx="245012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CL" dirty="0"/>
              <a:t>Donde se visualizan las noticias y mensajes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18C07A4D-087E-497F-AD75-CFF096E4F3D0}"/>
              </a:ext>
            </a:extLst>
          </p:cNvPr>
          <p:cNvCxnSpPr>
            <a:stCxn id="11" idx="0"/>
          </p:cNvCxnSpPr>
          <p:nvPr/>
        </p:nvCxnSpPr>
        <p:spPr>
          <a:xfrm flipV="1">
            <a:off x="2995247" y="2813541"/>
            <a:ext cx="357553" cy="5744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ipse 13">
            <a:extLst>
              <a:ext uri="{FF2B5EF4-FFF2-40B4-BE49-F238E27FC236}">
                <a16:creationId xmlns:a16="http://schemas.microsoft.com/office/drawing/2014/main" id="{E34EC5B9-826D-4264-997F-8C24B8C63B20}"/>
              </a:ext>
            </a:extLst>
          </p:cNvPr>
          <p:cNvSpPr/>
          <p:nvPr/>
        </p:nvSpPr>
        <p:spPr>
          <a:xfrm>
            <a:off x="2708031" y="2028095"/>
            <a:ext cx="1969477" cy="785446"/>
          </a:xfrm>
          <a:prstGeom prst="ellipse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629C2A2B-0CDF-4F54-AA3A-9E8B00A7F423}"/>
              </a:ext>
            </a:extLst>
          </p:cNvPr>
          <p:cNvSpPr/>
          <p:nvPr/>
        </p:nvSpPr>
        <p:spPr>
          <a:xfrm>
            <a:off x="4917831" y="2028095"/>
            <a:ext cx="2596663" cy="785446"/>
          </a:xfrm>
          <a:prstGeom prst="ellipse">
            <a:avLst/>
          </a:prstGeom>
          <a:noFill/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D3A19DED-20D2-43DB-8CB9-7992080D1FE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6216163" y="2813541"/>
            <a:ext cx="0" cy="548240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9EDBCDE-4C67-4AD0-BD41-9AF5418E855C}"/>
              </a:ext>
            </a:extLst>
          </p:cNvPr>
          <p:cNvSpPr txBox="1"/>
          <p:nvPr/>
        </p:nvSpPr>
        <p:spPr>
          <a:xfrm>
            <a:off x="4900248" y="3203919"/>
            <a:ext cx="26142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Donde se encuentran las asignaturas</a:t>
            </a: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74324A92-3640-4BB4-AEF4-9090A0D949C6}"/>
              </a:ext>
            </a:extLst>
          </p:cNvPr>
          <p:cNvCxnSpPr/>
          <p:nvPr/>
        </p:nvCxnSpPr>
        <p:spPr>
          <a:xfrm>
            <a:off x="8757138" y="2625971"/>
            <a:ext cx="550985" cy="57225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C66D28C-D8A7-4C1A-88E2-7820CB9691CE}"/>
              </a:ext>
            </a:extLst>
          </p:cNvPr>
          <p:cNvSpPr txBox="1"/>
          <p:nvPr/>
        </p:nvSpPr>
        <p:spPr>
          <a:xfrm>
            <a:off x="8400686" y="3323462"/>
            <a:ext cx="2614243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Se visualiza el listado de profesores y compañeros de curso</a:t>
            </a:r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FFB12ADA-D175-4EB5-A183-277A32D1EC57}"/>
              </a:ext>
            </a:extLst>
          </p:cNvPr>
          <p:cNvSpPr/>
          <p:nvPr/>
        </p:nvSpPr>
        <p:spPr>
          <a:xfrm>
            <a:off x="7754817" y="2028095"/>
            <a:ext cx="1729152" cy="644769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Cerrar llave 25">
            <a:extLst>
              <a:ext uri="{FF2B5EF4-FFF2-40B4-BE49-F238E27FC236}">
                <a16:creationId xmlns:a16="http://schemas.microsoft.com/office/drawing/2014/main" id="{B41726C8-1150-4E45-BF83-63AB6F0B107B}"/>
              </a:ext>
            </a:extLst>
          </p:cNvPr>
          <p:cNvSpPr/>
          <p:nvPr/>
        </p:nvSpPr>
        <p:spPr>
          <a:xfrm rot="16200000">
            <a:off x="6010707" y="-1606580"/>
            <a:ext cx="283545" cy="688889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id="{D3EC445E-D0DA-4CB6-BEB3-7137FB154E78}"/>
              </a:ext>
            </a:extLst>
          </p:cNvPr>
          <p:cNvSpPr txBox="1"/>
          <p:nvPr/>
        </p:nvSpPr>
        <p:spPr>
          <a:xfrm>
            <a:off x="4996961" y="1287967"/>
            <a:ext cx="252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>
                <a:latin typeface="Comic Sans MS" panose="030F0702030302020204" pitchFamily="66" charset="0"/>
              </a:rPr>
              <a:t>En la Parte superior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41DE5D9-84CB-4EF0-8865-D074E8B02BC1}"/>
              </a:ext>
            </a:extLst>
          </p:cNvPr>
          <p:cNvSpPr txBox="1"/>
          <p:nvPr/>
        </p:nvSpPr>
        <p:spPr>
          <a:xfrm>
            <a:off x="4896654" y="3975882"/>
            <a:ext cx="2614246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dirty="0"/>
              <a:t>A medida que cargue el material, se visualizan</a:t>
            </a:r>
          </a:p>
        </p:txBody>
      </p:sp>
    </p:spTree>
    <p:extLst>
      <p:ext uri="{BB962C8B-B14F-4D97-AF65-F5344CB8AC3E}">
        <p14:creationId xmlns:p14="http://schemas.microsoft.com/office/powerpoint/2010/main" val="763077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7" grpId="0" animBg="1"/>
      <p:bldP spid="21" grpId="0" animBg="1"/>
      <p:bldP spid="24" grpId="0" animBg="1"/>
      <p:bldP spid="25" grpId="0" animBg="1"/>
      <p:bldP spid="26" grpId="0" animBg="1"/>
      <p:bldP spid="27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2EF78FD-5D4E-40B6-8D0F-5883FF3AD0EE}"/>
              </a:ext>
            </a:extLst>
          </p:cNvPr>
          <p:cNvSpPr txBox="1"/>
          <p:nvPr/>
        </p:nvSpPr>
        <p:spPr>
          <a:xfrm>
            <a:off x="975396" y="5651394"/>
            <a:ext cx="10534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>
                <a:solidFill>
                  <a:srgbClr val="0070C0"/>
                </a:solidFill>
                <a:latin typeface="Bahnschrift" panose="020B0502040204020203" pitchFamily="34" charset="0"/>
              </a:rPr>
              <a:t>Google Classroom desde el Celular o Tablet</a:t>
            </a:r>
          </a:p>
        </p:txBody>
      </p:sp>
      <p:pic>
        <p:nvPicPr>
          <p:cNvPr id="6146" name="Picture 2" descr="6 recursos para hacer las clases virtuales más interactivas - Elige Educar">
            <a:extLst>
              <a:ext uri="{FF2B5EF4-FFF2-40B4-BE49-F238E27FC236}">
                <a16:creationId xmlns:a16="http://schemas.microsoft.com/office/drawing/2014/main" id="{FDC712EB-D914-47DE-AE6A-41DFC76F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110" y="1091344"/>
            <a:ext cx="5119688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9121472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D61303E-BAD0-42CA-9465-312ECDE03DA3}"/>
              </a:ext>
            </a:extLst>
          </p:cNvPr>
          <p:cNvSpPr txBox="1"/>
          <p:nvPr/>
        </p:nvSpPr>
        <p:spPr>
          <a:xfrm>
            <a:off x="3001108" y="348528"/>
            <a:ext cx="7913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u="sng" dirty="0">
                <a:solidFill>
                  <a:srgbClr val="0070C0"/>
                </a:solidFill>
                <a:latin typeface="Bahnschrift" panose="020B0502040204020203" pitchFamily="34" charset="0"/>
              </a:rPr>
              <a:t>Paso 1</a:t>
            </a:r>
            <a:r>
              <a:rPr lang="es-CL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: Configurar tu perfil de trabajo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A54F14A-B2C6-4242-A435-D416BE8A792A}"/>
              </a:ext>
            </a:extLst>
          </p:cNvPr>
          <p:cNvSpPr txBox="1"/>
          <p:nvPr/>
        </p:nvSpPr>
        <p:spPr>
          <a:xfrm>
            <a:off x="1430215" y="1173071"/>
            <a:ext cx="958471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En un dispositivo con sistema operativo Android. Necesitas tener acceso a internet para comenzar.</a:t>
            </a:r>
          </a:p>
          <a:p>
            <a:pPr algn="just"/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r>
              <a:rPr lang="es-CL" dirty="0">
                <a:latin typeface="Comic Sans MS" panose="030F0702030302020204" pitchFamily="66" charset="0"/>
              </a:rPr>
              <a:t>Debes ir a </a:t>
            </a:r>
            <a:r>
              <a:rPr lang="es-CL" b="1" dirty="0">
                <a:latin typeface="Comic Sans MS" panose="030F0702030302020204" pitchFamily="66" charset="0"/>
              </a:rPr>
              <a:t>configuraciones o ajustes</a:t>
            </a:r>
            <a:r>
              <a:rPr lang="es-CL" dirty="0">
                <a:latin typeface="Comic Sans MS" panose="030F0702030302020204" pitchFamily="66" charset="0"/>
              </a:rPr>
              <a:t>, y luego buscar la pestaña de “Cuentas” o “Cuentas y respaldos”, dependiendo del dispositivo.</a:t>
            </a: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0BD2F9E-82D7-4BD5-B04C-9D819E6F39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953" y="2838580"/>
            <a:ext cx="2804746" cy="36026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9E034C0-0BF6-4168-BC58-AA45A8EFF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5391" y="2838580"/>
            <a:ext cx="2842846" cy="360264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826EC00E-E0EB-4E78-B699-ACCB9C4A1C75}"/>
              </a:ext>
            </a:extLst>
          </p:cNvPr>
          <p:cNvSpPr/>
          <p:nvPr/>
        </p:nvSpPr>
        <p:spPr>
          <a:xfrm>
            <a:off x="3124199" y="4724952"/>
            <a:ext cx="624253" cy="501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DBF014F-D6B2-4023-BEFE-2EE262D1ADD6}"/>
              </a:ext>
            </a:extLst>
          </p:cNvPr>
          <p:cNvSpPr/>
          <p:nvPr/>
        </p:nvSpPr>
        <p:spPr>
          <a:xfrm>
            <a:off x="6824843" y="4724952"/>
            <a:ext cx="1898133" cy="629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2667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C670133-818E-42E4-AB03-040F390C3F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929" y="176944"/>
            <a:ext cx="989501" cy="989501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5881127-8DD4-4ED9-A1CE-21635888EBDC}"/>
              </a:ext>
            </a:extLst>
          </p:cNvPr>
          <p:cNvSpPr txBox="1"/>
          <p:nvPr/>
        </p:nvSpPr>
        <p:spPr>
          <a:xfrm>
            <a:off x="1303643" y="1032944"/>
            <a:ext cx="958471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dirty="0">
                <a:latin typeface="Comic Sans MS" panose="030F0702030302020204" pitchFamily="66" charset="0"/>
              </a:rPr>
              <a:t>2. En “Cuentas” presionas añadir cuenta de tipo Google.</a:t>
            </a: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pPr marL="342900" indent="-342900" algn="just">
              <a:buAutoNum type="arabicPeriod"/>
            </a:pPr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  <a:p>
            <a:endParaRPr lang="es-CL" dirty="0">
              <a:latin typeface="Comic Sans MS" panose="030F0702030302020204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EBB29867-775E-4CBD-98B2-A20AD78B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02" y="2048606"/>
            <a:ext cx="2857361" cy="4088423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FCD2A2C-6ED4-4B44-AFF0-D40C37DA3B4E}"/>
              </a:ext>
            </a:extLst>
          </p:cNvPr>
          <p:cNvSpPr/>
          <p:nvPr/>
        </p:nvSpPr>
        <p:spPr>
          <a:xfrm>
            <a:off x="1181719" y="4464114"/>
            <a:ext cx="1898133" cy="629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7EF759D3-2493-4511-B610-106BDDCFD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5136" y="2048606"/>
            <a:ext cx="2981727" cy="414997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0B0D41B-C5B0-4946-B3AA-80175191E799}"/>
              </a:ext>
            </a:extLst>
          </p:cNvPr>
          <p:cNvSpPr/>
          <p:nvPr/>
        </p:nvSpPr>
        <p:spPr>
          <a:xfrm>
            <a:off x="4915324" y="3648293"/>
            <a:ext cx="2574824" cy="62956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B15F283-8B85-4A16-A37C-2CA963816F7D}"/>
              </a:ext>
            </a:extLst>
          </p:cNvPr>
          <p:cNvSpPr/>
          <p:nvPr/>
        </p:nvSpPr>
        <p:spPr>
          <a:xfrm>
            <a:off x="8331166" y="2203003"/>
            <a:ext cx="3345019" cy="35201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u="sng" dirty="0">
                <a:latin typeface="Comic Sans MS" panose="030F0702030302020204" pitchFamily="66" charset="0"/>
              </a:rPr>
              <a:t>Nota</a:t>
            </a:r>
            <a:r>
              <a:rPr lang="es-CL" dirty="0">
                <a:latin typeface="Comic Sans MS" panose="030F0702030302020204" pitchFamily="66" charset="0"/>
              </a:rPr>
              <a:t>: </a:t>
            </a:r>
          </a:p>
          <a:p>
            <a:pPr algn="ctr"/>
            <a:r>
              <a:rPr lang="es-CL" dirty="0">
                <a:latin typeface="Comic Sans MS" panose="030F0702030302020204" pitchFamily="66" charset="0"/>
              </a:rPr>
              <a:t>Es importante que tu celular este protegido por contraseña: Patrón o alfanumérico o huella. </a:t>
            </a:r>
          </a:p>
          <a:p>
            <a:pPr algn="ctr"/>
            <a:r>
              <a:rPr lang="es-CL" dirty="0">
                <a:latin typeface="Comic Sans MS" panose="030F0702030302020204" pitchFamily="66" charset="0"/>
              </a:rPr>
              <a:t>Por Políticas de seguridad, esa contraseña te la pedirá en algún momento de la configuración de la nueva cuenta.</a:t>
            </a:r>
          </a:p>
        </p:txBody>
      </p:sp>
    </p:spTree>
    <p:extLst>
      <p:ext uri="{BB962C8B-B14F-4D97-AF65-F5344CB8AC3E}">
        <p14:creationId xmlns:p14="http://schemas.microsoft.com/office/powerpoint/2010/main" val="38982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851</Words>
  <Application>Microsoft Office PowerPoint</Application>
  <PresentationFormat>Panorámica</PresentationFormat>
  <Paragraphs>106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5" baseType="lpstr">
      <vt:lpstr>Arial</vt:lpstr>
      <vt:lpstr>Bahnschrift</vt:lpstr>
      <vt:lpstr>Calibri</vt:lpstr>
      <vt:lpstr>Calibri Light</vt:lpstr>
      <vt:lpstr>Comic Sans MS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Material complementario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Claudia Toro</dc:creator>
  <cp:lastModifiedBy>Claudia Toro</cp:lastModifiedBy>
  <cp:revision>37</cp:revision>
  <dcterms:created xsi:type="dcterms:W3CDTF">2021-02-24T18:23:09Z</dcterms:created>
  <dcterms:modified xsi:type="dcterms:W3CDTF">2021-03-02T15:41:24Z</dcterms:modified>
</cp:coreProperties>
</file>