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133465-A3BA-4D19-AC19-4402B27E1D35}" type="datetimeFigureOut">
              <a:rPr lang="es-CL" smtClean="0"/>
              <a:t>02-03-2021</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87427C-83D0-4218-93AA-D071A28BC131}" type="slidenum">
              <a:rPr lang="es-CL" smtClean="0"/>
              <a:t>‹Nº›</a:t>
            </a:fld>
            <a:endParaRPr lang="es-CL"/>
          </a:p>
        </p:txBody>
      </p:sp>
    </p:spTree>
    <p:extLst>
      <p:ext uri="{BB962C8B-B14F-4D97-AF65-F5344CB8AC3E}">
        <p14:creationId xmlns:p14="http://schemas.microsoft.com/office/powerpoint/2010/main" val="3520634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372D0543-8A09-42EB-86FB-2ABE20354497}" type="datetime1">
              <a:rPr lang="en-US" smtClean="0"/>
              <a:t>3/2/2021</a:t>
            </a:fld>
            <a:endParaRPr lang="en-US" dirty="0"/>
          </a:p>
        </p:txBody>
      </p:sp>
      <p:sp>
        <p:nvSpPr>
          <p:cNvPr id="5" name="Footer Placeholder 4"/>
          <p:cNvSpPr>
            <a:spLocks noGrp="1"/>
          </p:cNvSpPr>
          <p:nvPr>
            <p:ph type="ftr" sz="quarter" idx="11"/>
          </p:nvPr>
        </p:nvSpPr>
        <p:spPr/>
        <p:txBody>
          <a:bodyPr/>
          <a:lstStyle/>
          <a:p>
            <a:r>
              <a:rPr lang="en-US"/>
              <a:t>Departamento Orientación-Liceo Bicentenario Óscar Castro Zúñiga</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Date Placeholder 2"/>
          <p:cNvSpPr>
            <a:spLocks noGrp="1"/>
          </p:cNvSpPr>
          <p:nvPr>
            <p:ph type="dt" sz="half" idx="10"/>
          </p:nvPr>
        </p:nvSpPr>
        <p:spPr/>
        <p:txBody>
          <a:bodyPr/>
          <a:lstStyle/>
          <a:p>
            <a:fld id="{DEEAD81F-1B14-45EA-8570-395E9569BB12}" type="datetime1">
              <a:rPr lang="en-US" smtClean="0"/>
              <a:t>3/2/2021</a:t>
            </a:fld>
            <a:endParaRPr lang="en-US" dirty="0"/>
          </a:p>
        </p:txBody>
      </p:sp>
      <p:sp>
        <p:nvSpPr>
          <p:cNvPr id="4" name="Footer Placeholder 3"/>
          <p:cNvSpPr>
            <a:spLocks noGrp="1"/>
          </p:cNvSpPr>
          <p:nvPr>
            <p:ph type="ftr" sz="quarter" idx="11"/>
          </p:nvPr>
        </p:nvSpPr>
        <p:spPr/>
        <p:txBody>
          <a:bodyPr/>
          <a:lstStyle/>
          <a:p>
            <a:r>
              <a:rPr lang="en-US"/>
              <a:t>Departamento Orientación-Liceo Bicentenario Óscar Castro Zúñiga</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A2394CDA-B18B-4179-ABF2-8D415E63F658}" type="datetime1">
              <a:rPr lang="en-US" smtClean="0"/>
              <a:t>3/2/2021</a:t>
            </a:fld>
            <a:endParaRPr lang="en-US" dirty="0"/>
          </a:p>
        </p:txBody>
      </p:sp>
      <p:sp>
        <p:nvSpPr>
          <p:cNvPr id="5" name="Footer Placeholder 4"/>
          <p:cNvSpPr>
            <a:spLocks noGrp="1"/>
          </p:cNvSpPr>
          <p:nvPr>
            <p:ph type="ftr" sz="quarter" idx="11"/>
          </p:nvPr>
        </p:nvSpPr>
        <p:spPr/>
        <p:txBody>
          <a:bodyPr/>
          <a:lstStyle/>
          <a:p>
            <a:r>
              <a:rPr lang="en-US"/>
              <a:t>Departamento Orientación-Liceo Bicentenario Óscar Castro Zúñiga</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6D08FB26-369E-40D3-8984-FBC8B9AD442D}" type="datetime1">
              <a:rPr lang="en-US" smtClean="0"/>
              <a:t>3/2/2021</a:t>
            </a:fld>
            <a:endParaRPr lang="en-US" dirty="0"/>
          </a:p>
        </p:txBody>
      </p:sp>
      <p:sp>
        <p:nvSpPr>
          <p:cNvPr id="5" name="Footer Placeholder 4"/>
          <p:cNvSpPr>
            <a:spLocks noGrp="1"/>
          </p:cNvSpPr>
          <p:nvPr>
            <p:ph type="ftr" sz="quarter" idx="11"/>
          </p:nvPr>
        </p:nvSpPr>
        <p:spPr/>
        <p:txBody>
          <a:bodyPr/>
          <a:lstStyle/>
          <a:p>
            <a:r>
              <a:rPr lang="en-US"/>
              <a:t>Departamento Orientación-Liceo Bicentenario Óscar Castro Zúñiga</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2D7D205-B4EF-4727-89C6-05E38137846F}" type="datetime1">
              <a:rPr lang="en-US" smtClean="0"/>
              <a:t>3/2/2021</a:t>
            </a:fld>
            <a:endParaRPr lang="en-US" dirty="0"/>
          </a:p>
        </p:txBody>
      </p:sp>
      <p:sp>
        <p:nvSpPr>
          <p:cNvPr id="5" name="Footer Placeholder 4"/>
          <p:cNvSpPr>
            <a:spLocks noGrp="1"/>
          </p:cNvSpPr>
          <p:nvPr>
            <p:ph type="ftr" sz="quarter" idx="11"/>
          </p:nvPr>
        </p:nvSpPr>
        <p:spPr/>
        <p:txBody>
          <a:bodyPr/>
          <a:lstStyle/>
          <a:p>
            <a:r>
              <a:rPr lang="en-US"/>
              <a:t>Departamento Orientación-Liceo Bicentenario Óscar Castro Zúñiga</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a:t>Editar los estilos de texto del patrón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224122B5-45F7-4F72-BA19-BF407D87C706}" type="datetime1">
              <a:rPr lang="en-US" smtClean="0"/>
              <a:t>3/2/2021</a:t>
            </a:fld>
            <a:endParaRPr lang="en-US" dirty="0"/>
          </a:p>
        </p:txBody>
      </p:sp>
      <p:sp>
        <p:nvSpPr>
          <p:cNvPr id="5" name="Footer Placeholder 4"/>
          <p:cNvSpPr>
            <a:spLocks noGrp="1"/>
          </p:cNvSpPr>
          <p:nvPr>
            <p:ph type="ftr" sz="quarter" idx="11"/>
          </p:nvPr>
        </p:nvSpPr>
        <p:spPr/>
        <p:txBody>
          <a:bodyPr/>
          <a:lstStyle/>
          <a:p>
            <a:r>
              <a:rPr lang="en-US"/>
              <a:t>Departamento Orientación-Liceo Bicentenario Óscar Castro Zúñiga</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a:t>Editar los estilos de texto del patrón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65F9F2E6-528D-44B3-B26F-C6C628711606}" type="datetime1">
              <a:rPr lang="en-US" smtClean="0"/>
              <a:t>3/2/2021</a:t>
            </a:fld>
            <a:endParaRPr lang="en-US" dirty="0"/>
          </a:p>
        </p:txBody>
      </p:sp>
      <p:sp>
        <p:nvSpPr>
          <p:cNvPr id="5" name="Footer Placeholder 4"/>
          <p:cNvSpPr>
            <a:spLocks noGrp="1"/>
          </p:cNvSpPr>
          <p:nvPr>
            <p:ph type="ftr" sz="quarter" idx="11"/>
          </p:nvPr>
        </p:nvSpPr>
        <p:spPr/>
        <p:txBody>
          <a:bodyPr/>
          <a:lstStyle/>
          <a:p>
            <a:r>
              <a:rPr lang="en-US"/>
              <a:t>Departamento Orientación-Liceo Bicentenario Óscar Castro Zúñiga</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3689BC1-90E3-4A8C-B430-EA363BB687F1}" type="datetime1">
              <a:rPr lang="en-US" smtClean="0"/>
              <a:t>3/2/2021</a:t>
            </a:fld>
            <a:endParaRPr lang="en-US" dirty="0"/>
          </a:p>
        </p:txBody>
      </p:sp>
      <p:sp>
        <p:nvSpPr>
          <p:cNvPr id="5" name="Footer Placeholder 4"/>
          <p:cNvSpPr>
            <a:spLocks noGrp="1"/>
          </p:cNvSpPr>
          <p:nvPr>
            <p:ph type="ftr" sz="quarter" idx="11"/>
          </p:nvPr>
        </p:nvSpPr>
        <p:spPr/>
        <p:txBody>
          <a:bodyPr/>
          <a:lstStyle/>
          <a:p>
            <a:r>
              <a:rPr lang="en-US"/>
              <a:t>Departamento Orientación-Liceo Bicentenario Óscar Castro Zúñiga</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314DFAB-87FF-4382-9EBC-05700C85BD4A}" type="datetime1">
              <a:rPr lang="en-US" smtClean="0"/>
              <a:t>3/2/2021</a:t>
            </a:fld>
            <a:endParaRPr lang="en-US" dirty="0"/>
          </a:p>
        </p:txBody>
      </p:sp>
      <p:sp>
        <p:nvSpPr>
          <p:cNvPr id="5" name="Footer Placeholder 4"/>
          <p:cNvSpPr>
            <a:spLocks noGrp="1"/>
          </p:cNvSpPr>
          <p:nvPr>
            <p:ph type="ftr" sz="quarter" idx="11"/>
          </p:nvPr>
        </p:nvSpPr>
        <p:spPr/>
        <p:txBody>
          <a:bodyPr/>
          <a:lstStyle/>
          <a:p>
            <a:r>
              <a:rPr lang="en-US"/>
              <a:t>Departamento Orientación-Liceo Bicentenario Óscar Castro Zúñiga</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3495124-3945-44F6-876A-A5348DC8DDE2}" type="datetime1">
              <a:rPr lang="en-US" smtClean="0"/>
              <a:t>3/2/2021</a:t>
            </a:fld>
            <a:endParaRPr lang="en-US" dirty="0"/>
          </a:p>
        </p:txBody>
      </p:sp>
      <p:sp>
        <p:nvSpPr>
          <p:cNvPr id="5" name="Footer Placeholder 4"/>
          <p:cNvSpPr>
            <a:spLocks noGrp="1"/>
          </p:cNvSpPr>
          <p:nvPr>
            <p:ph type="ftr" sz="quarter" idx="11"/>
          </p:nvPr>
        </p:nvSpPr>
        <p:spPr/>
        <p:txBody>
          <a:bodyPr/>
          <a:lstStyle/>
          <a:p>
            <a:r>
              <a:rPr lang="en-US"/>
              <a:t>Departamento Orientación-Liceo Bicentenario Óscar Castro Zúñiga</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CB7D7FAE-BEEF-40C7-BCDF-8CFA5357ED2E}" type="datetime1">
              <a:rPr lang="en-US" smtClean="0"/>
              <a:t>3/2/2021</a:t>
            </a:fld>
            <a:endParaRPr lang="en-US" dirty="0"/>
          </a:p>
        </p:txBody>
      </p:sp>
      <p:sp>
        <p:nvSpPr>
          <p:cNvPr id="5" name="Footer Placeholder 4"/>
          <p:cNvSpPr>
            <a:spLocks noGrp="1"/>
          </p:cNvSpPr>
          <p:nvPr>
            <p:ph type="ftr" sz="quarter" idx="11"/>
          </p:nvPr>
        </p:nvSpPr>
        <p:spPr/>
        <p:txBody>
          <a:bodyPr/>
          <a:lstStyle/>
          <a:p>
            <a:r>
              <a:rPr lang="en-US"/>
              <a:t>Departamento Orientación-Liceo Bicentenario Óscar Castro Zúñiga</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F3BB9A7-AE1E-46C1-8CF4-5061D0209C77}" type="datetime1">
              <a:rPr lang="en-US" smtClean="0"/>
              <a:t>3/2/2021</a:t>
            </a:fld>
            <a:endParaRPr lang="en-US" dirty="0"/>
          </a:p>
        </p:txBody>
      </p:sp>
      <p:sp>
        <p:nvSpPr>
          <p:cNvPr id="6" name="Footer Placeholder 5"/>
          <p:cNvSpPr>
            <a:spLocks noGrp="1"/>
          </p:cNvSpPr>
          <p:nvPr>
            <p:ph type="ftr" sz="quarter" idx="11"/>
          </p:nvPr>
        </p:nvSpPr>
        <p:spPr/>
        <p:txBody>
          <a:bodyPr/>
          <a:lstStyle/>
          <a:p>
            <a:r>
              <a:rPr lang="en-US"/>
              <a:t>Departamento Orientación-Liceo Bicentenario Óscar Castro Zúñiga</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BCCDF3A-CEA1-4625-9FD9-735228A53B1B}" type="datetime1">
              <a:rPr lang="en-US" smtClean="0"/>
              <a:t>3/2/2021</a:t>
            </a:fld>
            <a:endParaRPr lang="en-US" dirty="0"/>
          </a:p>
        </p:txBody>
      </p:sp>
      <p:sp>
        <p:nvSpPr>
          <p:cNvPr id="8" name="Footer Placeholder 7"/>
          <p:cNvSpPr>
            <a:spLocks noGrp="1"/>
          </p:cNvSpPr>
          <p:nvPr>
            <p:ph type="ftr" sz="quarter" idx="11"/>
          </p:nvPr>
        </p:nvSpPr>
        <p:spPr/>
        <p:txBody>
          <a:bodyPr/>
          <a:lstStyle/>
          <a:p>
            <a:r>
              <a:rPr lang="en-US"/>
              <a:t>Departamento Orientación-Liceo Bicentenario Óscar Castro Zúñiga</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A157D39-0ABD-490F-8091-445C6A6A9102}" type="datetime1">
              <a:rPr lang="en-US" smtClean="0"/>
              <a:t>3/2/2021</a:t>
            </a:fld>
            <a:endParaRPr lang="en-US" dirty="0"/>
          </a:p>
        </p:txBody>
      </p:sp>
      <p:sp>
        <p:nvSpPr>
          <p:cNvPr id="4" name="Footer Placeholder 3"/>
          <p:cNvSpPr>
            <a:spLocks noGrp="1"/>
          </p:cNvSpPr>
          <p:nvPr>
            <p:ph type="ftr" sz="quarter" idx="11"/>
          </p:nvPr>
        </p:nvSpPr>
        <p:spPr/>
        <p:txBody>
          <a:bodyPr/>
          <a:lstStyle/>
          <a:p>
            <a:r>
              <a:rPr lang="en-US"/>
              <a:t>Departamento Orientación-Liceo Bicentenario Óscar Castro Zúñiga</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1BDB32-B744-429E-9E73-702410506CC8}" type="datetime1">
              <a:rPr lang="en-US" smtClean="0"/>
              <a:t>3/2/2021</a:t>
            </a:fld>
            <a:endParaRPr lang="en-US" dirty="0"/>
          </a:p>
        </p:txBody>
      </p:sp>
      <p:sp>
        <p:nvSpPr>
          <p:cNvPr id="3" name="Footer Placeholder 2"/>
          <p:cNvSpPr>
            <a:spLocks noGrp="1"/>
          </p:cNvSpPr>
          <p:nvPr>
            <p:ph type="ftr" sz="quarter" idx="11"/>
          </p:nvPr>
        </p:nvSpPr>
        <p:spPr/>
        <p:txBody>
          <a:bodyPr/>
          <a:lstStyle/>
          <a:p>
            <a:r>
              <a:rPr lang="en-US"/>
              <a:t>Departamento Orientación-Liceo Bicentenario Óscar Castro Zúñiga</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1E04B055-8F35-4FD6-8750-C92B08DAE958}" type="datetime1">
              <a:rPr lang="en-US" smtClean="0"/>
              <a:t>3/2/2021</a:t>
            </a:fld>
            <a:endParaRPr lang="en-US" dirty="0"/>
          </a:p>
        </p:txBody>
      </p:sp>
      <p:sp>
        <p:nvSpPr>
          <p:cNvPr id="6" name="Footer Placeholder 5"/>
          <p:cNvSpPr>
            <a:spLocks noGrp="1"/>
          </p:cNvSpPr>
          <p:nvPr>
            <p:ph type="ftr" sz="quarter" idx="11"/>
          </p:nvPr>
        </p:nvSpPr>
        <p:spPr/>
        <p:txBody>
          <a:bodyPr/>
          <a:lstStyle/>
          <a:p>
            <a:r>
              <a:rPr lang="en-US"/>
              <a:t>Departamento Orientación-Liceo Bicentenario Óscar Castro Zúñiga</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91DA664B-D81A-4BDC-8F93-A7FFED32D962}" type="datetime1">
              <a:rPr lang="en-US" smtClean="0"/>
              <a:t>3/2/2021</a:t>
            </a:fld>
            <a:endParaRPr lang="en-US" dirty="0"/>
          </a:p>
        </p:txBody>
      </p:sp>
      <p:sp>
        <p:nvSpPr>
          <p:cNvPr id="6" name="Footer Placeholder 5"/>
          <p:cNvSpPr>
            <a:spLocks noGrp="1"/>
          </p:cNvSpPr>
          <p:nvPr>
            <p:ph type="ftr" sz="quarter" idx="11"/>
          </p:nvPr>
        </p:nvSpPr>
        <p:spPr/>
        <p:txBody>
          <a:bodyPr/>
          <a:lstStyle/>
          <a:p>
            <a:r>
              <a:rPr lang="en-US"/>
              <a:t>Departamento Orientación-Liceo Bicentenario Óscar Castro Zúñiga</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A6DD4A3E-F9D1-439C-BF65-E67876020B77}" type="datetime1">
              <a:rPr lang="en-US" smtClean="0"/>
              <a:t>3/2/2021</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r>
              <a:rPr lang="en-US"/>
              <a:t>Departamento Orientación-Liceo Bicentenario Óscar Castro Zúñiga</a:t>
            </a:r>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hf sldNum="0" hd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pie de página 5">
            <a:extLst>
              <a:ext uri="{FF2B5EF4-FFF2-40B4-BE49-F238E27FC236}">
                <a16:creationId xmlns:a16="http://schemas.microsoft.com/office/drawing/2014/main" id="{F5AA1104-1302-4124-96C4-9D8D43ABB373}"/>
              </a:ext>
            </a:extLst>
          </p:cNvPr>
          <p:cNvSpPr>
            <a:spLocks noGrp="1"/>
          </p:cNvSpPr>
          <p:nvPr>
            <p:ph type="ftr" sz="quarter" idx="11"/>
          </p:nvPr>
        </p:nvSpPr>
        <p:spPr>
          <a:xfrm>
            <a:off x="7378626" y="6247701"/>
            <a:ext cx="4659575" cy="365125"/>
          </a:xfrm>
        </p:spPr>
        <p:txBody>
          <a:bodyPr/>
          <a:lstStyle/>
          <a:p>
            <a:r>
              <a:rPr lang="en-US" dirty="0" err="1"/>
              <a:t>Departamento</a:t>
            </a:r>
            <a:r>
              <a:rPr lang="en-US" dirty="0"/>
              <a:t> </a:t>
            </a:r>
            <a:r>
              <a:rPr lang="en-US" dirty="0" err="1"/>
              <a:t>Orientación-Liceo</a:t>
            </a:r>
            <a:r>
              <a:rPr lang="en-US" dirty="0"/>
              <a:t> </a:t>
            </a:r>
            <a:r>
              <a:rPr lang="en-US" dirty="0" err="1"/>
              <a:t>Bicentenario</a:t>
            </a:r>
            <a:r>
              <a:rPr lang="en-US" dirty="0"/>
              <a:t> </a:t>
            </a:r>
            <a:r>
              <a:rPr lang="en-US" dirty="0" err="1"/>
              <a:t>Óscar</a:t>
            </a:r>
            <a:r>
              <a:rPr lang="en-US" dirty="0"/>
              <a:t> Castro </a:t>
            </a:r>
            <a:r>
              <a:rPr lang="en-US" dirty="0" err="1"/>
              <a:t>Zúñiga</a:t>
            </a:r>
            <a:endParaRPr lang="en-US" dirty="0"/>
          </a:p>
        </p:txBody>
      </p:sp>
      <p:pic>
        <p:nvPicPr>
          <p:cNvPr id="2050" name="Picture 2" descr="CONTENCIÓN EMOCIONAL EN TIEMPOS DE CUARENTENA | Portal Web SSCC">
            <a:extLst>
              <a:ext uri="{FF2B5EF4-FFF2-40B4-BE49-F238E27FC236}">
                <a16:creationId xmlns:a16="http://schemas.microsoft.com/office/drawing/2014/main" id="{6398D97B-680E-4299-A719-A603AE3C7A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2866" y="1988866"/>
            <a:ext cx="5880683" cy="3780439"/>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a:extLst>
              <a:ext uri="{FF2B5EF4-FFF2-40B4-BE49-F238E27FC236}">
                <a16:creationId xmlns:a16="http://schemas.microsoft.com/office/drawing/2014/main" id="{00BD5872-9BFE-4ECD-A0CA-C50F8947E9CB}"/>
              </a:ext>
            </a:extLst>
          </p:cNvPr>
          <p:cNvSpPr txBox="1"/>
          <p:nvPr/>
        </p:nvSpPr>
        <p:spPr>
          <a:xfrm>
            <a:off x="1895912" y="704675"/>
            <a:ext cx="8061820" cy="769441"/>
          </a:xfrm>
          <a:prstGeom prst="rect">
            <a:avLst/>
          </a:prstGeom>
          <a:noFill/>
        </p:spPr>
        <p:txBody>
          <a:bodyPr wrap="square" rtlCol="0">
            <a:spAutoFit/>
          </a:bodyPr>
          <a:lstStyle/>
          <a:p>
            <a:pPr algn="ctr"/>
            <a:r>
              <a:rPr lang="es-MX" sz="4400" b="1" dirty="0"/>
              <a:t>Contención Emocional</a:t>
            </a:r>
            <a:endParaRPr lang="es-CL" sz="4400" b="1" dirty="0"/>
          </a:p>
        </p:txBody>
      </p:sp>
    </p:spTree>
    <p:extLst>
      <p:ext uri="{BB962C8B-B14F-4D97-AF65-F5344CB8AC3E}">
        <p14:creationId xmlns:p14="http://schemas.microsoft.com/office/powerpoint/2010/main" val="3195237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07211F2-48B1-4336-826B-0D8C7745B3AA}"/>
              </a:ext>
            </a:extLst>
          </p:cNvPr>
          <p:cNvSpPr txBox="1"/>
          <p:nvPr/>
        </p:nvSpPr>
        <p:spPr>
          <a:xfrm>
            <a:off x="1015068" y="570451"/>
            <a:ext cx="9345335" cy="1477328"/>
          </a:xfrm>
          <a:prstGeom prst="rect">
            <a:avLst/>
          </a:prstGeom>
          <a:noFill/>
        </p:spPr>
        <p:txBody>
          <a:bodyPr wrap="square" rtlCol="0">
            <a:spAutoFit/>
          </a:bodyPr>
          <a:lstStyle/>
          <a:p>
            <a:r>
              <a:rPr lang="es-MX" dirty="0">
                <a:latin typeface="Arial" panose="020B0604020202020204" pitchFamily="34" charset="0"/>
                <a:cs typeface="Arial" panose="020B0604020202020204" pitchFamily="34" charset="0"/>
              </a:rPr>
              <a:t>En la vida cotidiana todos tenemos la posibilidad de contener a quien lo requiera.</a:t>
            </a:r>
          </a:p>
          <a:p>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El simple hecho de estar en la disposición de escuchar con atención lo que la otra persona nos quiere transmitir sin juzgar, sin prejuicios ni ideas preconcebida,  con el corazón abierto frente a ella, nos permitirá contener</a:t>
            </a:r>
            <a:endParaRPr lang="es-CL" dirty="0">
              <a:latin typeface="Arial" panose="020B0604020202020204" pitchFamily="34" charset="0"/>
              <a:cs typeface="Arial" panose="020B0604020202020204" pitchFamily="34" charset="0"/>
            </a:endParaRPr>
          </a:p>
        </p:txBody>
      </p:sp>
      <p:pic>
        <p:nvPicPr>
          <p:cNvPr id="9218" name="Picture 2" descr="No tener amigos es malo para la salud — Mejor con Salud">
            <a:extLst>
              <a:ext uri="{FF2B5EF4-FFF2-40B4-BE49-F238E27FC236}">
                <a16:creationId xmlns:a16="http://schemas.microsoft.com/office/drawing/2014/main" id="{EF0CC6EE-8293-4C88-88F3-88267EAA5E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46661" y="2119831"/>
            <a:ext cx="5981351" cy="3980317"/>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pie de página 2">
            <a:extLst>
              <a:ext uri="{FF2B5EF4-FFF2-40B4-BE49-F238E27FC236}">
                <a16:creationId xmlns:a16="http://schemas.microsoft.com/office/drawing/2014/main" id="{5E6B2E67-419D-43F6-A935-696F7BE3A635}"/>
              </a:ext>
            </a:extLst>
          </p:cNvPr>
          <p:cNvSpPr>
            <a:spLocks noGrp="1"/>
          </p:cNvSpPr>
          <p:nvPr>
            <p:ph type="ftr" sz="quarter" idx="11"/>
          </p:nvPr>
        </p:nvSpPr>
        <p:spPr>
          <a:xfrm>
            <a:off x="7361849" y="6348369"/>
            <a:ext cx="4684742" cy="365125"/>
          </a:xfrm>
        </p:spPr>
        <p:txBody>
          <a:bodyPr/>
          <a:lstStyle/>
          <a:p>
            <a:r>
              <a:rPr lang="en-US" dirty="0" err="1"/>
              <a:t>Departamento</a:t>
            </a:r>
            <a:r>
              <a:rPr lang="en-US" dirty="0"/>
              <a:t> </a:t>
            </a:r>
            <a:r>
              <a:rPr lang="en-US" dirty="0" err="1"/>
              <a:t>Orientación-Liceo</a:t>
            </a:r>
            <a:r>
              <a:rPr lang="en-US" dirty="0"/>
              <a:t> </a:t>
            </a:r>
            <a:r>
              <a:rPr lang="en-US" dirty="0" err="1"/>
              <a:t>Bicentenario</a:t>
            </a:r>
            <a:r>
              <a:rPr lang="en-US" dirty="0"/>
              <a:t> </a:t>
            </a:r>
            <a:r>
              <a:rPr lang="en-US" dirty="0" err="1"/>
              <a:t>Óscar</a:t>
            </a:r>
            <a:r>
              <a:rPr lang="en-US" dirty="0"/>
              <a:t> Castro </a:t>
            </a:r>
            <a:r>
              <a:rPr lang="en-US" dirty="0" err="1"/>
              <a:t>Zúñiga</a:t>
            </a:r>
            <a:endParaRPr lang="en-US" dirty="0"/>
          </a:p>
        </p:txBody>
      </p:sp>
    </p:spTree>
    <p:extLst>
      <p:ext uri="{BB962C8B-B14F-4D97-AF65-F5344CB8AC3E}">
        <p14:creationId xmlns:p14="http://schemas.microsoft.com/office/powerpoint/2010/main" val="3594011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65F7398-B432-4155-B256-5E878CF81E35}"/>
              </a:ext>
            </a:extLst>
          </p:cNvPr>
          <p:cNvSpPr txBox="1"/>
          <p:nvPr/>
        </p:nvSpPr>
        <p:spPr>
          <a:xfrm>
            <a:off x="1451296" y="461395"/>
            <a:ext cx="8590327" cy="707886"/>
          </a:xfrm>
          <a:prstGeom prst="rect">
            <a:avLst/>
          </a:prstGeom>
          <a:noFill/>
        </p:spPr>
        <p:txBody>
          <a:bodyPr wrap="square" rtlCol="0">
            <a:spAutoFit/>
          </a:bodyPr>
          <a:lstStyle/>
          <a:p>
            <a:r>
              <a:rPr lang="es-MX" sz="2000" dirty="0">
                <a:latin typeface="Arial" panose="020B0604020202020204" pitchFamily="34" charset="0"/>
                <a:cs typeface="Arial" panose="020B0604020202020204" pitchFamily="34" charset="0"/>
              </a:rPr>
              <a:t>Te invitamos a contener a quienes lo requieren, ya que de esa formas estarás contribuyendo al bienestar emocional de las personas</a:t>
            </a:r>
            <a:endParaRPr lang="es-CL" sz="2000" dirty="0">
              <a:latin typeface="Arial" panose="020B0604020202020204" pitchFamily="34" charset="0"/>
              <a:cs typeface="Arial" panose="020B0604020202020204" pitchFamily="34" charset="0"/>
            </a:endParaRPr>
          </a:p>
        </p:txBody>
      </p:sp>
      <p:sp>
        <p:nvSpPr>
          <p:cNvPr id="3" name="Marcador de pie de página 2">
            <a:extLst>
              <a:ext uri="{FF2B5EF4-FFF2-40B4-BE49-F238E27FC236}">
                <a16:creationId xmlns:a16="http://schemas.microsoft.com/office/drawing/2014/main" id="{34D24098-B05F-47DD-9003-784A1E6D836F}"/>
              </a:ext>
            </a:extLst>
          </p:cNvPr>
          <p:cNvSpPr>
            <a:spLocks noGrp="1"/>
          </p:cNvSpPr>
          <p:nvPr>
            <p:ph type="ftr" sz="quarter" idx="11"/>
          </p:nvPr>
        </p:nvSpPr>
        <p:spPr>
          <a:xfrm>
            <a:off x="7470906" y="6289646"/>
            <a:ext cx="4424683" cy="365125"/>
          </a:xfrm>
        </p:spPr>
        <p:txBody>
          <a:bodyPr/>
          <a:lstStyle/>
          <a:p>
            <a:r>
              <a:rPr lang="en-US" dirty="0" err="1"/>
              <a:t>Departamento</a:t>
            </a:r>
            <a:r>
              <a:rPr lang="en-US" dirty="0"/>
              <a:t> </a:t>
            </a:r>
            <a:r>
              <a:rPr lang="en-US" dirty="0" err="1"/>
              <a:t>Orientación-Liceo</a:t>
            </a:r>
            <a:r>
              <a:rPr lang="en-US" dirty="0"/>
              <a:t> </a:t>
            </a:r>
            <a:r>
              <a:rPr lang="en-US" dirty="0" err="1"/>
              <a:t>Bicentenario</a:t>
            </a:r>
            <a:r>
              <a:rPr lang="en-US" dirty="0"/>
              <a:t> </a:t>
            </a:r>
            <a:r>
              <a:rPr lang="en-US" dirty="0" err="1"/>
              <a:t>Óscar</a:t>
            </a:r>
            <a:r>
              <a:rPr lang="en-US" dirty="0"/>
              <a:t> Castro </a:t>
            </a:r>
            <a:r>
              <a:rPr lang="en-US" dirty="0" err="1"/>
              <a:t>Zúñiga</a:t>
            </a:r>
            <a:endParaRPr lang="en-US" dirty="0"/>
          </a:p>
        </p:txBody>
      </p:sp>
      <p:pic>
        <p:nvPicPr>
          <p:cNvPr id="1026" name="Picture 2" descr="La salud emocional y su impacto en tiempo de COVID-19">
            <a:extLst>
              <a:ext uri="{FF2B5EF4-FFF2-40B4-BE49-F238E27FC236}">
                <a16:creationId xmlns:a16="http://schemas.microsoft.com/office/drawing/2014/main" id="{FAD996CD-22F3-4474-86D7-BEAB3DA885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0754" y="1545084"/>
            <a:ext cx="7195133" cy="40674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3931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ie de página 1">
            <a:extLst>
              <a:ext uri="{FF2B5EF4-FFF2-40B4-BE49-F238E27FC236}">
                <a16:creationId xmlns:a16="http://schemas.microsoft.com/office/drawing/2014/main" id="{F413347D-4D1D-4FB2-93EB-1BEBA42AFF62}"/>
              </a:ext>
            </a:extLst>
          </p:cNvPr>
          <p:cNvSpPr>
            <a:spLocks noGrp="1"/>
          </p:cNvSpPr>
          <p:nvPr>
            <p:ph type="ftr" sz="quarter" idx="11"/>
          </p:nvPr>
        </p:nvSpPr>
        <p:spPr>
          <a:xfrm>
            <a:off x="7126957" y="6354762"/>
            <a:ext cx="4936412" cy="365125"/>
          </a:xfrm>
        </p:spPr>
        <p:txBody>
          <a:bodyPr/>
          <a:lstStyle/>
          <a:p>
            <a:r>
              <a:rPr lang="en-US" dirty="0" err="1"/>
              <a:t>Departamento</a:t>
            </a:r>
            <a:r>
              <a:rPr lang="en-US" dirty="0"/>
              <a:t> </a:t>
            </a:r>
            <a:r>
              <a:rPr lang="en-US" dirty="0" err="1"/>
              <a:t>Orientación-Liceo</a:t>
            </a:r>
            <a:r>
              <a:rPr lang="en-US" dirty="0"/>
              <a:t> </a:t>
            </a:r>
            <a:r>
              <a:rPr lang="en-US" dirty="0" err="1"/>
              <a:t>Bicentenario</a:t>
            </a:r>
            <a:r>
              <a:rPr lang="en-US" dirty="0"/>
              <a:t> </a:t>
            </a:r>
            <a:r>
              <a:rPr lang="en-US" dirty="0" err="1"/>
              <a:t>Óscar</a:t>
            </a:r>
            <a:r>
              <a:rPr lang="en-US" dirty="0"/>
              <a:t> Castro </a:t>
            </a:r>
            <a:r>
              <a:rPr lang="en-US" dirty="0" err="1"/>
              <a:t>Zúñiga</a:t>
            </a:r>
            <a:endParaRPr lang="en-US" dirty="0"/>
          </a:p>
        </p:txBody>
      </p:sp>
      <p:sp>
        <p:nvSpPr>
          <p:cNvPr id="3" name="CuadroTexto 2">
            <a:extLst>
              <a:ext uri="{FF2B5EF4-FFF2-40B4-BE49-F238E27FC236}">
                <a16:creationId xmlns:a16="http://schemas.microsoft.com/office/drawing/2014/main" id="{0B071555-08AD-4641-9037-5D33E08196CD}"/>
              </a:ext>
            </a:extLst>
          </p:cNvPr>
          <p:cNvSpPr txBox="1"/>
          <p:nvPr/>
        </p:nvSpPr>
        <p:spPr>
          <a:xfrm>
            <a:off x="1153484" y="320675"/>
            <a:ext cx="6346274" cy="523220"/>
          </a:xfrm>
          <a:prstGeom prst="rect">
            <a:avLst/>
          </a:prstGeom>
          <a:noFill/>
        </p:spPr>
        <p:txBody>
          <a:bodyPr wrap="square" rtlCol="0">
            <a:spAutoFit/>
          </a:bodyPr>
          <a:lstStyle/>
          <a:p>
            <a:r>
              <a:rPr lang="es-MX" sz="2800" dirty="0">
                <a:latin typeface="Arial" panose="020B0604020202020204" pitchFamily="34" charset="0"/>
                <a:cs typeface="Arial" panose="020B0604020202020204" pitchFamily="34" charset="0"/>
              </a:rPr>
              <a:t>Estimados estudiantes:</a:t>
            </a:r>
            <a:endParaRPr lang="es-CL" sz="2800" dirty="0">
              <a:latin typeface="Arial" panose="020B0604020202020204" pitchFamily="34" charset="0"/>
              <a:cs typeface="Arial" panose="020B0604020202020204" pitchFamily="34" charset="0"/>
            </a:endParaRPr>
          </a:p>
        </p:txBody>
      </p:sp>
      <p:sp>
        <p:nvSpPr>
          <p:cNvPr id="4" name="CuadroTexto 3">
            <a:extLst>
              <a:ext uri="{FF2B5EF4-FFF2-40B4-BE49-F238E27FC236}">
                <a16:creationId xmlns:a16="http://schemas.microsoft.com/office/drawing/2014/main" id="{D0C3043D-E13D-458C-8672-169025A5B538}"/>
              </a:ext>
            </a:extLst>
          </p:cNvPr>
          <p:cNvSpPr txBox="1"/>
          <p:nvPr/>
        </p:nvSpPr>
        <p:spPr>
          <a:xfrm>
            <a:off x="1153484" y="1208015"/>
            <a:ext cx="9727037" cy="4247317"/>
          </a:xfrm>
          <a:prstGeom prst="rect">
            <a:avLst/>
          </a:prstGeom>
          <a:noFill/>
        </p:spPr>
        <p:txBody>
          <a:bodyPr wrap="square" rtlCol="0">
            <a:spAutoFit/>
          </a:bodyPr>
          <a:lstStyle/>
          <a:p>
            <a:r>
              <a:rPr lang="es-MX" dirty="0"/>
              <a:t>Te invitamos a reflexionar respecto de lo leído y contestar las siguientes preguntas:</a:t>
            </a:r>
          </a:p>
          <a:p>
            <a:endParaRPr lang="es-MX" dirty="0"/>
          </a:p>
          <a:p>
            <a:endParaRPr lang="es-MX" dirty="0"/>
          </a:p>
          <a:p>
            <a:pPr marL="285750" indent="-285750">
              <a:buFont typeface="Wingdings" panose="05000000000000000000" pitchFamily="2" charset="2"/>
              <a:buChar char="Ø"/>
            </a:pPr>
            <a:r>
              <a:rPr lang="es-MX" dirty="0"/>
              <a:t>¿Cómo se reconoce una situación de crisis?</a:t>
            </a:r>
          </a:p>
          <a:p>
            <a:pPr marL="285750" indent="-285750">
              <a:buFont typeface="Wingdings" panose="05000000000000000000" pitchFamily="2" charset="2"/>
              <a:buChar char="Ø"/>
            </a:pPr>
            <a:endParaRPr lang="es-MX" dirty="0"/>
          </a:p>
          <a:p>
            <a:pPr marL="285750" indent="-285750">
              <a:buFont typeface="Wingdings" panose="05000000000000000000" pitchFamily="2" charset="2"/>
              <a:buChar char="Ø"/>
            </a:pPr>
            <a:r>
              <a:rPr lang="es-MX" dirty="0"/>
              <a:t>¿Qué podemos hacer como jóvenes para ayudar o contener a otros/as en situaciones inesperadas o de crisis?</a:t>
            </a:r>
          </a:p>
          <a:p>
            <a:pPr marL="285750" indent="-285750">
              <a:buFont typeface="Wingdings" panose="05000000000000000000" pitchFamily="2" charset="2"/>
              <a:buChar char="Ø"/>
            </a:pPr>
            <a:endParaRPr lang="es-MX" dirty="0"/>
          </a:p>
          <a:p>
            <a:pPr marL="285750" indent="-285750">
              <a:buFont typeface="Wingdings" panose="05000000000000000000" pitchFamily="2" charset="2"/>
              <a:buChar char="Ø"/>
            </a:pPr>
            <a:endParaRPr lang="es-MX" dirty="0"/>
          </a:p>
          <a:p>
            <a:pPr marL="285750" indent="-285750">
              <a:buFont typeface="Wingdings" panose="05000000000000000000" pitchFamily="2" charset="2"/>
              <a:buChar char="Ø"/>
            </a:pPr>
            <a:r>
              <a:rPr lang="es-MX" dirty="0"/>
              <a:t>¿Tienes alguna situación emergente que te preocupe?</a:t>
            </a:r>
          </a:p>
          <a:p>
            <a:pPr marL="285750" indent="-285750">
              <a:buFont typeface="Wingdings" panose="05000000000000000000" pitchFamily="2" charset="2"/>
              <a:buChar char="Ø"/>
            </a:pPr>
            <a:endParaRPr lang="es-MX" dirty="0"/>
          </a:p>
          <a:p>
            <a:pPr marL="285750" indent="-285750">
              <a:buFont typeface="Wingdings" panose="05000000000000000000" pitchFamily="2" charset="2"/>
              <a:buChar char="Ø"/>
            </a:pPr>
            <a:r>
              <a:rPr lang="es-MX" dirty="0"/>
              <a:t>E</a:t>
            </a:r>
            <a:r>
              <a:rPr lang="es-CL" dirty="0" err="1"/>
              <a:t>scribe</a:t>
            </a:r>
            <a:r>
              <a:rPr lang="es-CL" dirty="0"/>
              <a:t> tus pensamientos, ansiedades</a:t>
            </a:r>
            <a:r>
              <a:rPr lang="es-CL"/>
              <a:t>, sentimientos y/o preocupaciones que </a:t>
            </a:r>
            <a:r>
              <a:rPr lang="es-CL" dirty="0"/>
              <a:t>se manifiestan en este retorno  a clases.</a:t>
            </a:r>
          </a:p>
          <a:p>
            <a:pPr marL="285750" indent="-285750">
              <a:buFont typeface="Wingdings" panose="05000000000000000000" pitchFamily="2" charset="2"/>
              <a:buChar char="Ø"/>
            </a:pPr>
            <a:endParaRPr lang="es-MX" dirty="0"/>
          </a:p>
          <a:p>
            <a:pPr marL="285750" indent="-285750">
              <a:buFont typeface="Wingdings" panose="05000000000000000000" pitchFamily="2" charset="2"/>
              <a:buChar char="Ø"/>
            </a:pPr>
            <a:endParaRPr lang="es-CL" dirty="0"/>
          </a:p>
        </p:txBody>
      </p:sp>
    </p:spTree>
    <p:extLst>
      <p:ext uri="{BB962C8B-B14F-4D97-AF65-F5344CB8AC3E}">
        <p14:creationId xmlns:p14="http://schemas.microsoft.com/office/powerpoint/2010/main" val="3469057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D41DE67D-AA59-42D0-A9F2-7268988901EA}"/>
              </a:ext>
            </a:extLst>
          </p:cNvPr>
          <p:cNvSpPr txBox="1"/>
          <p:nvPr/>
        </p:nvSpPr>
        <p:spPr>
          <a:xfrm>
            <a:off x="461395" y="426486"/>
            <a:ext cx="10511405" cy="1200329"/>
          </a:xfrm>
          <a:prstGeom prst="rect">
            <a:avLst/>
          </a:prstGeom>
          <a:noFill/>
        </p:spPr>
        <p:txBody>
          <a:bodyPr wrap="square" rtlCol="0">
            <a:spAutoFit/>
          </a:bodyPr>
          <a:lstStyle/>
          <a:p>
            <a:r>
              <a:rPr lang="es-MX" sz="2400" b="1" dirty="0">
                <a:latin typeface="Arial" panose="020B0604020202020204" pitchFamily="34" charset="0"/>
                <a:cs typeface="Arial" panose="020B0604020202020204" pitchFamily="34" charset="0"/>
              </a:rPr>
              <a:t>Es un proceso donde un individuo, logra a través de la confianza, el objetivo de tranquilizar  a una persona que se encuentra afectada por una fuerte crisis emocional</a:t>
            </a:r>
            <a:endParaRPr lang="es-CL" sz="2400" b="1" dirty="0">
              <a:latin typeface="Arial" panose="020B0604020202020204" pitchFamily="34" charset="0"/>
              <a:cs typeface="Arial" panose="020B0604020202020204" pitchFamily="34" charset="0"/>
            </a:endParaRPr>
          </a:p>
        </p:txBody>
      </p:sp>
      <p:pic>
        <p:nvPicPr>
          <p:cNvPr id="6" name="Picture 2" descr="Alimento Diario “La mano extendida” | Mensajes de Esperanza">
            <a:extLst>
              <a:ext uri="{FF2B5EF4-FFF2-40B4-BE49-F238E27FC236}">
                <a16:creationId xmlns:a16="http://schemas.microsoft.com/office/drawing/2014/main" id="{55CE70D0-B552-4C92-9DDA-C05053BC48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4870" y="1756748"/>
            <a:ext cx="4395831" cy="4374859"/>
          </a:xfrm>
          <a:prstGeom prst="rect">
            <a:avLst/>
          </a:prstGeom>
          <a:noFill/>
          <a:extLst>
            <a:ext uri="{909E8E84-426E-40DD-AFC4-6F175D3DCCD1}">
              <a14:hiddenFill xmlns:a14="http://schemas.microsoft.com/office/drawing/2010/main">
                <a:solidFill>
                  <a:srgbClr val="FFFFFF"/>
                </a:solidFill>
              </a14:hiddenFill>
            </a:ext>
          </a:extLst>
        </p:spPr>
      </p:pic>
      <p:sp>
        <p:nvSpPr>
          <p:cNvPr id="4" name="Marcador de pie de página 3">
            <a:extLst>
              <a:ext uri="{FF2B5EF4-FFF2-40B4-BE49-F238E27FC236}">
                <a16:creationId xmlns:a16="http://schemas.microsoft.com/office/drawing/2014/main" id="{DB3B910F-6E78-4B48-AF67-2EFB5A265611}"/>
              </a:ext>
            </a:extLst>
          </p:cNvPr>
          <p:cNvSpPr>
            <a:spLocks noGrp="1"/>
          </p:cNvSpPr>
          <p:nvPr>
            <p:ph type="ftr" sz="quarter" idx="11"/>
          </p:nvPr>
        </p:nvSpPr>
        <p:spPr>
          <a:xfrm>
            <a:off x="7504461" y="6337041"/>
            <a:ext cx="4617630" cy="365125"/>
          </a:xfrm>
        </p:spPr>
        <p:txBody>
          <a:bodyPr/>
          <a:lstStyle/>
          <a:p>
            <a:r>
              <a:rPr lang="en-US" dirty="0" err="1"/>
              <a:t>Departamento</a:t>
            </a:r>
            <a:r>
              <a:rPr lang="en-US" dirty="0"/>
              <a:t> </a:t>
            </a:r>
            <a:r>
              <a:rPr lang="en-US" dirty="0" err="1"/>
              <a:t>Orientación-Liceo</a:t>
            </a:r>
            <a:r>
              <a:rPr lang="en-US" dirty="0"/>
              <a:t> </a:t>
            </a:r>
            <a:r>
              <a:rPr lang="en-US" dirty="0" err="1"/>
              <a:t>Bicentenario</a:t>
            </a:r>
            <a:r>
              <a:rPr lang="en-US" dirty="0"/>
              <a:t> </a:t>
            </a:r>
            <a:r>
              <a:rPr lang="en-US" dirty="0" err="1"/>
              <a:t>Óscar</a:t>
            </a:r>
            <a:r>
              <a:rPr lang="en-US" dirty="0"/>
              <a:t> Castro </a:t>
            </a:r>
            <a:r>
              <a:rPr lang="en-US" dirty="0" err="1"/>
              <a:t>Zúñiga</a:t>
            </a:r>
            <a:endParaRPr lang="en-US" dirty="0"/>
          </a:p>
        </p:txBody>
      </p:sp>
    </p:spTree>
    <p:extLst>
      <p:ext uri="{BB962C8B-B14F-4D97-AF65-F5344CB8AC3E}">
        <p14:creationId xmlns:p14="http://schemas.microsoft.com/office/powerpoint/2010/main" val="3965006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49256C9-17CD-42EB-AD62-B5E11FAD9CFB}"/>
              </a:ext>
            </a:extLst>
          </p:cNvPr>
          <p:cNvSpPr txBox="1"/>
          <p:nvPr/>
        </p:nvSpPr>
        <p:spPr>
          <a:xfrm>
            <a:off x="4269997" y="595618"/>
            <a:ext cx="2300630" cy="923330"/>
          </a:xfrm>
          <a:prstGeom prst="rect">
            <a:avLst/>
          </a:prstGeom>
          <a:noFill/>
        </p:spPr>
        <p:txBody>
          <a:bodyPr wrap="none" rtlCol="0">
            <a:spAutoFit/>
          </a:bodyPr>
          <a:lstStyle/>
          <a:p>
            <a:r>
              <a:rPr lang="es-MX" sz="5400" b="1" dirty="0">
                <a:latin typeface="Arial" panose="020B0604020202020204" pitchFamily="34" charset="0"/>
                <a:cs typeface="Arial" panose="020B0604020202020204" pitchFamily="34" charset="0"/>
              </a:rPr>
              <a:t>Crisis </a:t>
            </a:r>
            <a:endParaRPr lang="es-CL" sz="5400" b="1" dirty="0">
              <a:latin typeface="Arial" panose="020B0604020202020204" pitchFamily="34" charset="0"/>
              <a:cs typeface="Arial" panose="020B0604020202020204" pitchFamily="34" charset="0"/>
            </a:endParaRPr>
          </a:p>
        </p:txBody>
      </p:sp>
      <p:sp>
        <p:nvSpPr>
          <p:cNvPr id="3" name="CuadroTexto 2">
            <a:extLst>
              <a:ext uri="{FF2B5EF4-FFF2-40B4-BE49-F238E27FC236}">
                <a16:creationId xmlns:a16="http://schemas.microsoft.com/office/drawing/2014/main" id="{EDD2CBBB-8599-4BA4-BE03-EA26473DA728}"/>
              </a:ext>
            </a:extLst>
          </p:cNvPr>
          <p:cNvSpPr txBox="1"/>
          <p:nvPr/>
        </p:nvSpPr>
        <p:spPr>
          <a:xfrm>
            <a:off x="638961" y="1518948"/>
            <a:ext cx="10914077" cy="830997"/>
          </a:xfrm>
          <a:prstGeom prst="rect">
            <a:avLst/>
          </a:prstGeom>
          <a:noFill/>
        </p:spPr>
        <p:txBody>
          <a:bodyPr wrap="square" rtlCol="0">
            <a:spAutoFit/>
          </a:bodyPr>
          <a:lstStyle/>
          <a:p>
            <a:r>
              <a:rPr lang="es-MX" sz="2400" dirty="0">
                <a:latin typeface="Arial" panose="020B0604020202020204" pitchFamily="34" charset="0"/>
                <a:cs typeface="Arial" panose="020B0604020202020204" pitchFamily="34" charset="0"/>
              </a:rPr>
              <a:t>Un cambio drástico en un tiempo reducido que rompe el equilibrio que se había alcanzado generando sentimientos de desarmonía y caos</a:t>
            </a:r>
            <a:endParaRPr lang="es-CL" sz="2400" dirty="0">
              <a:latin typeface="Arial" panose="020B0604020202020204" pitchFamily="34" charset="0"/>
              <a:cs typeface="Arial" panose="020B0604020202020204" pitchFamily="34" charset="0"/>
            </a:endParaRPr>
          </a:p>
        </p:txBody>
      </p:sp>
      <p:pic>
        <p:nvPicPr>
          <p:cNvPr id="2050" name="Picture 2" descr="Salud mental y educación en Chile | Psicología a puertas abiertas">
            <a:extLst>
              <a:ext uri="{FF2B5EF4-FFF2-40B4-BE49-F238E27FC236}">
                <a16:creationId xmlns:a16="http://schemas.microsoft.com/office/drawing/2014/main" id="{FDCA09C6-43F7-44AF-B94C-AA0337538B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8592" y="2467976"/>
            <a:ext cx="4478279" cy="3586192"/>
          </a:xfrm>
          <a:prstGeom prst="rect">
            <a:avLst/>
          </a:prstGeom>
          <a:noFill/>
          <a:extLst>
            <a:ext uri="{909E8E84-426E-40DD-AFC4-6F175D3DCCD1}">
              <a14:hiddenFill xmlns:a14="http://schemas.microsoft.com/office/drawing/2010/main">
                <a:solidFill>
                  <a:srgbClr val="FFFFFF"/>
                </a:solidFill>
              </a14:hiddenFill>
            </a:ext>
          </a:extLst>
        </p:spPr>
      </p:pic>
      <p:sp>
        <p:nvSpPr>
          <p:cNvPr id="4" name="Marcador de pie de página 3">
            <a:extLst>
              <a:ext uri="{FF2B5EF4-FFF2-40B4-BE49-F238E27FC236}">
                <a16:creationId xmlns:a16="http://schemas.microsoft.com/office/drawing/2014/main" id="{D81DA4B6-65D9-48D5-94A5-E00BAFDF83A8}"/>
              </a:ext>
            </a:extLst>
          </p:cNvPr>
          <p:cNvSpPr>
            <a:spLocks noGrp="1"/>
          </p:cNvSpPr>
          <p:nvPr>
            <p:ph type="ftr" sz="quarter" idx="11"/>
          </p:nvPr>
        </p:nvSpPr>
        <p:spPr>
          <a:xfrm>
            <a:off x="7303126" y="6365147"/>
            <a:ext cx="4659575" cy="365125"/>
          </a:xfrm>
        </p:spPr>
        <p:txBody>
          <a:bodyPr/>
          <a:lstStyle/>
          <a:p>
            <a:r>
              <a:rPr lang="en-US" dirty="0" err="1"/>
              <a:t>Departamento</a:t>
            </a:r>
            <a:r>
              <a:rPr lang="en-US" dirty="0"/>
              <a:t> </a:t>
            </a:r>
            <a:r>
              <a:rPr lang="en-US" dirty="0" err="1"/>
              <a:t>Orientación-Liceo</a:t>
            </a:r>
            <a:r>
              <a:rPr lang="en-US" dirty="0"/>
              <a:t> </a:t>
            </a:r>
            <a:r>
              <a:rPr lang="en-US" dirty="0" err="1"/>
              <a:t>Bicentenario</a:t>
            </a:r>
            <a:r>
              <a:rPr lang="en-US" dirty="0"/>
              <a:t> </a:t>
            </a:r>
            <a:r>
              <a:rPr lang="en-US" dirty="0" err="1"/>
              <a:t>Óscar</a:t>
            </a:r>
            <a:r>
              <a:rPr lang="en-US" dirty="0"/>
              <a:t> Castro </a:t>
            </a:r>
            <a:r>
              <a:rPr lang="en-US" dirty="0" err="1"/>
              <a:t>Zúñiga</a:t>
            </a:r>
            <a:endParaRPr lang="en-US" dirty="0"/>
          </a:p>
        </p:txBody>
      </p:sp>
    </p:spTree>
    <p:extLst>
      <p:ext uri="{BB962C8B-B14F-4D97-AF65-F5344CB8AC3E}">
        <p14:creationId xmlns:p14="http://schemas.microsoft.com/office/powerpoint/2010/main" val="326643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CEB9CF9-59D4-47C3-9327-F047A3629315}"/>
              </a:ext>
            </a:extLst>
          </p:cNvPr>
          <p:cNvSpPr txBox="1"/>
          <p:nvPr/>
        </p:nvSpPr>
        <p:spPr>
          <a:xfrm>
            <a:off x="209725" y="444617"/>
            <a:ext cx="11652308" cy="400110"/>
          </a:xfrm>
          <a:prstGeom prst="rect">
            <a:avLst/>
          </a:prstGeom>
          <a:noFill/>
        </p:spPr>
        <p:txBody>
          <a:bodyPr wrap="square" rtlCol="0">
            <a:spAutoFit/>
          </a:bodyPr>
          <a:lstStyle/>
          <a:p>
            <a:pPr algn="ctr"/>
            <a:r>
              <a:rPr lang="es-MX" sz="2000" b="1" dirty="0">
                <a:latin typeface="Arial" panose="020B0604020202020204" pitchFamily="34" charset="0"/>
                <a:cs typeface="Arial" panose="020B0604020202020204" pitchFamily="34" charset="0"/>
              </a:rPr>
              <a:t>Estamos atravesando una crisis sanitaria producto de la pandemia del COVID19</a:t>
            </a:r>
          </a:p>
        </p:txBody>
      </p:sp>
      <p:sp>
        <p:nvSpPr>
          <p:cNvPr id="3" name="CuadroTexto 2">
            <a:extLst>
              <a:ext uri="{FF2B5EF4-FFF2-40B4-BE49-F238E27FC236}">
                <a16:creationId xmlns:a16="http://schemas.microsoft.com/office/drawing/2014/main" id="{4416F7AD-09C0-43BF-B571-053BBBF971F0}"/>
              </a:ext>
            </a:extLst>
          </p:cNvPr>
          <p:cNvSpPr txBox="1"/>
          <p:nvPr/>
        </p:nvSpPr>
        <p:spPr>
          <a:xfrm>
            <a:off x="209724" y="4781725"/>
            <a:ext cx="11727809" cy="400110"/>
          </a:xfrm>
          <a:prstGeom prst="rect">
            <a:avLst/>
          </a:prstGeom>
          <a:noFill/>
        </p:spPr>
        <p:txBody>
          <a:bodyPr wrap="square" rtlCol="0">
            <a:spAutoFit/>
          </a:bodyPr>
          <a:lstStyle/>
          <a:p>
            <a:r>
              <a:rPr lang="es-MX" sz="2000" dirty="0">
                <a:latin typeface="Arial" panose="020B0604020202020204" pitchFamily="34" charset="0"/>
                <a:cs typeface="Arial" panose="020B0604020202020204" pitchFamily="34" charset="0"/>
              </a:rPr>
              <a:t>Donde es normal sentir desbordes emocionales o bajos niveles de energía y motivación</a:t>
            </a:r>
            <a:endParaRPr lang="es-CL" sz="2000" dirty="0">
              <a:latin typeface="Arial" panose="020B0604020202020204" pitchFamily="34" charset="0"/>
              <a:cs typeface="Arial" panose="020B0604020202020204" pitchFamily="34" charset="0"/>
            </a:endParaRPr>
          </a:p>
        </p:txBody>
      </p:sp>
      <p:pic>
        <p:nvPicPr>
          <p:cNvPr id="3074" name="Picture 2" descr="Mascarillas y reciclaje: Hacia una nueva normalidad sostenible | OpenMind">
            <a:extLst>
              <a:ext uri="{FF2B5EF4-FFF2-40B4-BE49-F238E27FC236}">
                <a16:creationId xmlns:a16="http://schemas.microsoft.com/office/drawing/2014/main" id="{9ABC79F1-C160-4B72-83A3-9F289A1F35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1452" y="1456312"/>
            <a:ext cx="7829703" cy="2671071"/>
          </a:xfrm>
          <a:prstGeom prst="rect">
            <a:avLst/>
          </a:prstGeom>
          <a:noFill/>
          <a:extLst>
            <a:ext uri="{909E8E84-426E-40DD-AFC4-6F175D3DCCD1}">
              <a14:hiddenFill xmlns:a14="http://schemas.microsoft.com/office/drawing/2010/main">
                <a:solidFill>
                  <a:srgbClr val="FFFFFF"/>
                </a:solidFill>
              </a14:hiddenFill>
            </a:ext>
          </a:extLst>
        </p:spPr>
      </p:pic>
      <p:sp>
        <p:nvSpPr>
          <p:cNvPr id="4" name="Marcador de pie de página 3">
            <a:extLst>
              <a:ext uri="{FF2B5EF4-FFF2-40B4-BE49-F238E27FC236}">
                <a16:creationId xmlns:a16="http://schemas.microsoft.com/office/drawing/2014/main" id="{B03205DF-9254-455D-8452-649B7A212129}"/>
              </a:ext>
            </a:extLst>
          </p:cNvPr>
          <p:cNvSpPr>
            <a:spLocks noGrp="1"/>
          </p:cNvSpPr>
          <p:nvPr>
            <p:ph type="ftr" sz="quarter" idx="11"/>
          </p:nvPr>
        </p:nvSpPr>
        <p:spPr>
          <a:xfrm>
            <a:off x="7345070" y="6314813"/>
            <a:ext cx="4709909" cy="365125"/>
          </a:xfrm>
        </p:spPr>
        <p:txBody>
          <a:bodyPr/>
          <a:lstStyle/>
          <a:p>
            <a:r>
              <a:rPr lang="en-US" dirty="0" err="1"/>
              <a:t>Departamento</a:t>
            </a:r>
            <a:r>
              <a:rPr lang="en-US" dirty="0"/>
              <a:t> </a:t>
            </a:r>
            <a:r>
              <a:rPr lang="en-US" dirty="0" err="1"/>
              <a:t>Orientación-Liceo</a:t>
            </a:r>
            <a:r>
              <a:rPr lang="en-US" dirty="0"/>
              <a:t> </a:t>
            </a:r>
            <a:r>
              <a:rPr lang="en-US" dirty="0" err="1"/>
              <a:t>Bicentenario</a:t>
            </a:r>
            <a:r>
              <a:rPr lang="en-US" dirty="0"/>
              <a:t> </a:t>
            </a:r>
            <a:r>
              <a:rPr lang="en-US" dirty="0" err="1"/>
              <a:t>Óscar</a:t>
            </a:r>
            <a:r>
              <a:rPr lang="en-US" dirty="0"/>
              <a:t> Castro </a:t>
            </a:r>
            <a:r>
              <a:rPr lang="en-US" dirty="0" err="1"/>
              <a:t>Zúñiga</a:t>
            </a:r>
            <a:endParaRPr lang="en-US" dirty="0"/>
          </a:p>
        </p:txBody>
      </p:sp>
    </p:spTree>
    <p:extLst>
      <p:ext uri="{BB962C8B-B14F-4D97-AF65-F5344CB8AC3E}">
        <p14:creationId xmlns:p14="http://schemas.microsoft.com/office/powerpoint/2010/main" val="1515622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AACE210-490D-475B-8A0C-439C7C4742EB}"/>
              </a:ext>
            </a:extLst>
          </p:cNvPr>
          <p:cNvSpPr txBox="1"/>
          <p:nvPr/>
        </p:nvSpPr>
        <p:spPr>
          <a:xfrm>
            <a:off x="612396" y="520117"/>
            <a:ext cx="10956023" cy="707886"/>
          </a:xfrm>
          <a:prstGeom prst="rect">
            <a:avLst/>
          </a:prstGeom>
          <a:noFill/>
        </p:spPr>
        <p:txBody>
          <a:bodyPr wrap="square" rtlCol="0">
            <a:spAutoFit/>
          </a:bodyPr>
          <a:lstStyle/>
          <a:p>
            <a:r>
              <a:rPr lang="es-MX" sz="2000" dirty="0">
                <a:latin typeface="Arial" panose="020B0604020202020204" pitchFamily="34" charset="0"/>
                <a:cs typeface="Arial" panose="020B0604020202020204" pitchFamily="34" charset="0"/>
              </a:rPr>
              <a:t>La contención emocional se vuelve fundamental para enfrentar los desórdenes emocionales y para ayudar a otras personas</a:t>
            </a:r>
            <a:endParaRPr lang="es-CL" sz="2000" dirty="0">
              <a:latin typeface="Arial" panose="020B0604020202020204" pitchFamily="34" charset="0"/>
              <a:cs typeface="Arial" panose="020B0604020202020204" pitchFamily="34" charset="0"/>
            </a:endParaRPr>
          </a:p>
        </p:txBody>
      </p:sp>
      <p:pic>
        <p:nvPicPr>
          <p:cNvPr id="4100" name="Picture 4" descr="3 formas de apoyar a un amigo que pasa por momentos difíciles">
            <a:extLst>
              <a:ext uri="{FF2B5EF4-FFF2-40B4-BE49-F238E27FC236}">
                <a16:creationId xmlns:a16="http://schemas.microsoft.com/office/drawing/2014/main" id="{EABE2664-4F78-421A-9325-07D5D8B3C6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0706" y="2357627"/>
            <a:ext cx="3739000" cy="2800641"/>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pie de página 2">
            <a:extLst>
              <a:ext uri="{FF2B5EF4-FFF2-40B4-BE49-F238E27FC236}">
                <a16:creationId xmlns:a16="http://schemas.microsoft.com/office/drawing/2014/main" id="{E0ED27BC-B550-4024-B999-E1276DA46CE9}"/>
              </a:ext>
            </a:extLst>
          </p:cNvPr>
          <p:cNvSpPr>
            <a:spLocks noGrp="1"/>
          </p:cNvSpPr>
          <p:nvPr>
            <p:ph type="ftr" sz="quarter" idx="11"/>
          </p:nvPr>
        </p:nvSpPr>
        <p:spPr>
          <a:xfrm>
            <a:off x="7353460" y="6337883"/>
            <a:ext cx="4609241" cy="365125"/>
          </a:xfrm>
        </p:spPr>
        <p:txBody>
          <a:bodyPr/>
          <a:lstStyle/>
          <a:p>
            <a:r>
              <a:rPr lang="en-US"/>
              <a:t>Departamento Orientación-Liceo Bicentenario Óscar Castro Zúñiga</a:t>
            </a:r>
            <a:endParaRPr lang="en-US" dirty="0"/>
          </a:p>
        </p:txBody>
      </p:sp>
    </p:spTree>
    <p:extLst>
      <p:ext uri="{BB962C8B-B14F-4D97-AF65-F5344CB8AC3E}">
        <p14:creationId xmlns:p14="http://schemas.microsoft.com/office/powerpoint/2010/main" val="2435084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D9E0F75-BDEE-4CF6-96CD-F91947F4891E}"/>
              </a:ext>
            </a:extLst>
          </p:cNvPr>
          <p:cNvSpPr txBox="1"/>
          <p:nvPr/>
        </p:nvSpPr>
        <p:spPr>
          <a:xfrm>
            <a:off x="1484851" y="528506"/>
            <a:ext cx="8598716" cy="707886"/>
          </a:xfrm>
          <a:prstGeom prst="rect">
            <a:avLst/>
          </a:prstGeom>
          <a:noFill/>
        </p:spPr>
        <p:txBody>
          <a:bodyPr wrap="square" rtlCol="0">
            <a:spAutoFit/>
          </a:bodyPr>
          <a:lstStyle/>
          <a:p>
            <a:pPr algn="ctr"/>
            <a:r>
              <a:rPr lang="es-MX" sz="4000" b="1" dirty="0">
                <a:latin typeface="Arial" panose="020B0604020202020204" pitchFamily="34" charset="0"/>
                <a:cs typeface="Arial" panose="020B0604020202020204" pitchFamily="34" charset="0"/>
              </a:rPr>
              <a:t>Empatía</a:t>
            </a:r>
            <a:endParaRPr lang="es-CL" sz="4000" b="1" dirty="0">
              <a:latin typeface="Arial" panose="020B0604020202020204" pitchFamily="34" charset="0"/>
              <a:cs typeface="Arial" panose="020B0604020202020204" pitchFamily="34" charset="0"/>
            </a:endParaRPr>
          </a:p>
        </p:txBody>
      </p:sp>
      <p:sp>
        <p:nvSpPr>
          <p:cNvPr id="3" name="CuadroTexto 2">
            <a:extLst>
              <a:ext uri="{FF2B5EF4-FFF2-40B4-BE49-F238E27FC236}">
                <a16:creationId xmlns:a16="http://schemas.microsoft.com/office/drawing/2014/main" id="{558BB35B-56F0-4C9F-A713-3C8AA04E70EA}"/>
              </a:ext>
            </a:extLst>
          </p:cNvPr>
          <p:cNvSpPr txBox="1"/>
          <p:nvPr/>
        </p:nvSpPr>
        <p:spPr>
          <a:xfrm>
            <a:off x="352339" y="2156827"/>
            <a:ext cx="3749878" cy="2862322"/>
          </a:xfrm>
          <a:prstGeom prst="rect">
            <a:avLst/>
          </a:prstGeom>
          <a:noFill/>
        </p:spPr>
        <p:txBody>
          <a:bodyPr wrap="square" rtlCol="0">
            <a:spAutoFit/>
          </a:bodyPr>
          <a:lstStyle/>
          <a:p>
            <a:r>
              <a:rPr lang="es-MX" sz="2000" b="1" dirty="0">
                <a:latin typeface="Arial" panose="020B0604020202020204" pitchFamily="34" charset="0"/>
                <a:cs typeface="Arial" panose="020B0604020202020204" pitchFamily="34" charset="0"/>
              </a:rPr>
              <a:t>La capacidad de validar la experiencia de otras personas escuchando genuinamente su petición de ayuda y disponiéndonos a apoyar a quién lo solicita</a:t>
            </a:r>
          </a:p>
          <a:p>
            <a:endParaRPr lang="es-MX" sz="2000" b="1" dirty="0">
              <a:latin typeface="Arial" panose="020B0604020202020204" pitchFamily="34" charset="0"/>
              <a:cs typeface="Arial" panose="020B0604020202020204" pitchFamily="34" charset="0"/>
            </a:endParaRPr>
          </a:p>
          <a:p>
            <a:r>
              <a:rPr lang="es-MX" sz="2000" b="1" dirty="0">
                <a:latin typeface="Arial" panose="020B0604020202020204" pitchFamily="34" charset="0"/>
                <a:cs typeface="Arial" panose="020B0604020202020204" pitchFamily="34" charset="0"/>
              </a:rPr>
              <a:t>Habilitando un espacio de escucha ayuda y contención</a:t>
            </a:r>
            <a:endParaRPr lang="es-CL" sz="2000" b="1" dirty="0">
              <a:latin typeface="Arial" panose="020B0604020202020204" pitchFamily="34" charset="0"/>
              <a:cs typeface="Arial" panose="020B0604020202020204" pitchFamily="34" charset="0"/>
            </a:endParaRPr>
          </a:p>
        </p:txBody>
      </p:sp>
      <p:pic>
        <p:nvPicPr>
          <p:cNvPr id="5122" name="Picture 2" descr="Cómo hablar con alguien que se enfrenta a una pérdida | VITAS Healthcare">
            <a:extLst>
              <a:ext uri="{FF2B5EF4-FFF2-40B4-BE49-F238E27FC236}">
                <a16:creationId xmlns:a16="http://schemas.microsoft.com/office/drawing/2014/main" id="{ADE6C5B7-21FA-4A0B-BBE5-D09E725BEA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9650" y="1946247"/>
            <a:ext cx="5733305" cy="2986480"/>
          </a:xfrm>
          <a:prstGeom prst="rect">
            <a:avLst/>
          </a:prstGeom>
          <a:noFill/>
          <a:extLst>
            <a:ext uri="{909E8E84-426E-40DD-AFC4-6F175D3DCCD1}">
              <a14:hiddenFill xmlns:a14="http://schemas.microsoft.com/office/drawing/2010/main">
                <a:solidFill>
                  <a:srgbClr val="FFFFFF"/>
                </a:solidFill>
              </a14:hiddenFill>
            </a:ext>
          </a:extLst>
        </p:spPr>
      </p:pic>
      <p:sp>
        <p:nvSpPr>
          <p:cNvPr id="4" name="Marcador de pie de página 3">
            <a:extLst>
              <a:ext uri="{FF2B5EF4-FFF2-40B4-BE49-F238E27FC236}">
                <a16:creationId xmlns:a16="http://schemas.microsoft.com/office/drawing/2014/main" id="{C5834384-F473-4DB7-91E4-A61F7A708A12}"/>
              </a:ext>
            </a:extLst>
          </p:cNvPr>
          <p:cNvSpPr>
            <a:spLocks noGrp="1"/>
          </p:cNvSpPr>
          <p:nvPr>
            <p:ph type="ftr" sz="quarter" idx="11"/>
          </p:nvPr>
        </p:nvSpPr>
        <p:spPr>
          <a:xfrm>
            <a:off x="7538018" y="6329494"/>
            <a:ext cx="4491795" cy="365125"/>
          </a:xfrm>
        </p:spPr>
        <p:txBody>
          <a:bodyPr/>
          <a:lstStyle/>
          <a:p>
            <a:r>
              <a:rPr lang="en-US" dirty="0" err="1"/>
              <a:t>Departamento</a:t>
            </a:r>
            <a:r>
              <a:rPr lang="en-US" dirty="0"/>
              <a:t> </a:t>
            </a:r>
            <a:r>
              <a:rPr lang="en-US" dirty="0" err="1"/>
              <a:t>Orientación-Liceo</a:t>
            </a:r>
            <a:r>
              <a:rPr lang="en-US" dirty="0"/>
              <a:t> </a:t>
            </a:r>
            <a:r>
              <a:rPr lang="en-US" dirty="0" err="1"/>
              <a:t>Bicentenario</a:t>
            </a:r>
            <a:r>
              <a:rPr lang="en-US" dirty="0"/>
              <a:t> </a:t>
            </a:r>
            <a:r>
              <a:rPr lang="en-US" dirty="0" err="1"/>
              <a:t>Óscar</a:t>
            </a:r>
            <a:r>
              <a:rPr lang="en-US" dirty="0"/>
              <a:t> Castro </a:t>
            </a:r>
            <a:r>
              <a:rPr lang="en-US" dirty="0" err="1"/>
              <a:t>Zúñiga</a:t>
            </a:r>
            <a:endParaRPr lang="en-US" dirty="0"/>
          </a:p>
        </p:txBody>
      </p:sp>
    </p:spTree>
    <p:extLst>
      <p:ext uri="{BB962C8B-B14F-4D97-AF65-F5344CB8AC3E}">
        <p14:creationId xmlns:p14="http://schemas.microsoft.com/office/powerpoint/2010/main" val="648277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680B207-03AB-4B35-8F6B-06C099A2A335}"/>
              </a:ext>
            </a:extLst>
          </p:cNvPr>
          <p:cNvSpPr txBox="1"/>
          <p:nvPr/>
        </p:nvSpPr>
        <p:spPr>
          <a:xfrm>
            <a:off x="553673" y="444617"/>
            <a:ext cx="11039912" cy="400110"/>
          </a:xfrm>
          <a:prstGeom prst="rect">
            <a:avLst/>
          </a:prstGeom>
          <a:noFill/>
        </p:spPr>
        <p:txBody>
          <a:bodyPr wrap="square" rtlCol="0">
            <a:spAutoFit/>
          </a:bodyPr>
          <a:lstStyle/>
          <a:p>
            <a:r>
              <a:rPr lang="es-MX" sz="2000" b="1" dirty="0">
                <a:latin typeface="Arial" panose="020B0604020202020204" pitchFamily="34" charset="0"/>
                <a:cs typeface="Arial" panose="020B0604020202020204" pitchFamily="34" charset="0"/>
              </a:rPr>
              <a:t>La comunicación y la asertividad permiten practicar la empatía y la contención</a:t>
            </a:r>
            <a:endParaRPr lang="es-CL" sz="2000" b="1" dirty="0">
              <a:latin typeface="Arial" panose="020B0604020202020204" pitchFamily="34" charset="0"/>
              <a:cs typeface="Arial" panose="020B0604020202020204" pitchFamily="34" charset="0"/>
            </a:endParaRPr>
          </a:p>
        </p:txBody>
      </p:sp>
      <p:sp>
        <p:nvSpPr>
          <p:cNvPr id="3" name="CuadroTexto 2">
            <a:extLst>
              <a:ext uri="{FF2B5EF4-FFF2-40B4-BE49-F238E27FC236}">
                <a16:creationId xmlns:a16="http://schemas.microsoft.com/office/drawing/2014/main" id="{264E0B8B-3623-4921-B01C-B8F070F5ACF2}"/>
              </a:ext>
            </a:extLst>
          </p:cNvPr>
          <p:cNvSpPr txBox="1"/>
          <p:nvPr/>
        </p:nvSpPr>
        <p:spPr>
          <a:xfrm>
            <a:off x="4815282" y="2108441"/>
            <a:ext cx="6123964" cy="1631216"/>
          </a:xfrm>
          <a:prstGeom prst="rect">
            <a:avLst/>
          </a:prstGeom>
          <a:noFill/>
        </p:spPr>
        <p:txBody>
          <a:bodyPr wrap="square" rtlCol="0">
            <a:spAutoFit/>
          </a:bodyPr>
          <a:lstStyle/>
          <a:p>
            <a:r>
              <a:rPr lang="es-MX" sz="2000" dirty="0">
                <a:latin typeface="Arial" panose="020B0604020202020204" pitchFamily="34" charset="0"/>
                <a:cs typeface="Arial" panose="020B0604020202020204" pitchFamily="34" charset="0"/>
              </a:rPr>
              <a:t>Podemos generar lazos de confianza y seguridad, expresando nuestros pensamientos y sentimientos de forma correcta</a:t>
            </a:r>
          </a:p>
          <a:p>
            <a:endParaRPr lang="es-MX" sz="2000" dirty="0">
              <a:latin typeface="Arial" panose="020B0604020202020204" pitchFamily="34" charset="0"/>
              <a:cs typeface="Arial" panose="020B0604020202020204" pitchFamily="34" charset="0"/>
            </a:endParaRPr>
          </a:p>
          <a:p>
            <a:r>
              <a:rPr lang="es-MX" sz="2000" dirty="0">
                <a:latin typeface="Arial" panose="020B0604020202020204" pitchFamily="34" charset="0"/>
                <a:cs typeface="Arial" panose="020B0604020202020204" pitchFamily="34" charset="0"/>
              </a:rPr>
              <a:t>Fomentando una comunicación equilibrada</a:t>
            </a:r>
            <a:endParaRPr lang="es-CL" sz="2000" dirty="0">
              <a:latin typeface="Arial" panose="020B0604020202020204" pitchFamily="34" charset="0"/>
              <a:cs typeface="Arial" panose="020B0604020202020204" pitchFamily="34" charset="0"/>
            </a:endParaRPr>
          </a:p>
        </p:txBody>
      </p:sp>
      <p:pic>
        <p:nvPicPr>
          <p:cNvPr id="6148" name="Picture 4" descr="Onboarding Infographic - Infogram">
            <a:extLst>
              <a:ext uri="{FF2B5EF4-FFF2-40B4-BE49-F238E27FC236}">
                <a16:creationId xmlns:a16="http://schemas.microsoft.com/office/drawing/2014/main" id="{0C08F164-7DF0-42A3-8D76-700B8E5D36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730" y="1677798"/>
            <a:ext cx="2286000" cy="2000250"/>
          </a:xfrm>
          <a:prstGeom prst="rect">
            <a:avLst/>
          </a:prstGeom>
          <a:noFill/>
          <a:extLst>
            <a:ext uri="{909E8E84-426E-40DD-AFC4-6F175D3DCCD1}">
              <a14:hiddenFill xmlns:a14="http://schemas.microsoft.com/office/drawing/2010/main">
                <a:solidFill>
                  <a:srgbClr val="FFFFFF"/>
                </a:solidFill>
              </a14:hiddenFill>
            </a:ext>
          </a:extLst>
        </p:spPr>
      </p:pic>
      <p:sp>
        <p:nvSpPr>
          <p:cNvPr id="4" name="Marcador de pie de página 3">
            <a:extLst>
              <a:ext uri="{FF2B5EF4-FFF2-40B4-BE49-F238E27FC236}">
                <a16:creationId xmlns:a16="http://schemas.microsoft.com/office/drawing/2014/main" id="{61AAF886-1D09-4D9E-A75B-66AC1BB0CB37}"/>
              </a:ext>
            </a:extLst>
          </p:cNvPr>
          <p:cNvSpPr>
            <a:spLocks noGrp="1"/>
          </p:cNvSpPr>
          <p:nvPr>
            <p:ph type="ftr" sz="quarter" idx="11"/>
          </p:nvPr>
        </p:nvSpPr>
        <p:spPr>
          <a:xfrm>
            <a:off x="7428961" y="6376301"/>
            <a:ext cx="4626019" cy="365125"/>
          </a:xfrm>
        </p:spPr>
        <p:txBody>
          <a:bodyPr/>
          <a:lstStyle/>
          <a:p>
            <a:r>
              <a:rPr lang="en-US" dirty="0" err="1"/>
              <a:t>Departamento</a:t>
            </a:r>
            <a:r>
              <a:rPr lang="en-US" dirty="0"/>
              <a:t> </a:t>
            </a:r>
            <a:r>
              <a:rPr lang="en-US" dirty="0" err="1"/>
              <a:t>Orientación-Liceo</a:t>
            </a:r>
            <a:r>
              <a:rPr lang="en-US" dirty="0"/>
              <a:t> </a:t>
            </a:r>
            <a:r>
              <a:rPr lang="en-US" dirty="0" err="1"/>
              <a:t>Bicentenario</a:t>
            </a:r>
            <a:r>
              <a:rPr lang="en-US" dirty="0"/>
              <a:t> </a:t>
            </a:r>
            <a:r>
              <a:rPr lang="en-US" dirty="0" err="1"/>
              <a:t>Óscar</a:t>
            </a:r>
            <a:r>
              <a:rPr lang="en-US" dirty="0"/>
              <a:t> Castro </a:t>
            </a:r>
            <a:r>
              <a:rPr lang="en-US" dirty="0" err="1"/>
              <a:t>Zúñiga</a:t>
            </a:r>
            <a:endParaRPr lang="en-US" dirty="0"/>
          </a:p>
        </p:txBody>
      </p:sp>
    </p:spTree>
    <p:extLst>
      <p:ext uri="{BB962C8B-B14F-4D97-AF65-F5344CB8AC3E}">
        <p14:creationId xmlns:p14="http://schemas.microsoft.com/office/powerpoint/2010/main" val="3871574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69C5BEA-E7EC-4121-B65E-DE8E7C62580D}"/>
              </a:ext>
            </a:extLst>
          </p:cNvPr>
          <p:cNvSpPr txBox="1"/>
          <p:nvPr/>
        </p:nvSpPr>
        <p:spPr>
          <a:xfrm>
            <a:off x="1518408" y="4352167"/>
            <a:ext cx="8212822" cy="707886"/>
          </a:xfrm>
          <a:prstGeom prst="rect">
            <a:avLst/>
          </a:prstGeom>
          <a:noFill/>
        </p:spPr>
        <p:txBody>
          <a:bodyPr wrap="square" rtlCol="0">
            <a:spAutoFit/>
          </a:bodyPr>
          <a:lstStyle/>
          <a:p>
            <a:r>
              <a:rPr lang="es-MX" sz="2000" dirty="0">
                <a:latin typeface="Arial" panose="020B0604020202020204" pitchFamily="34" charset="0"/>
                <a:cs typeface="Arial" panose="020B0604020202020204" pitchFamily="34" charset="0"/>
              </a:rPr>
              <a:t>No se trata de imponer u obligar a las personas a recibir ayuda sino de ofrecer un espacio  de expresión para sanar emocionalmente</a:t>
            </a:r>
            <a:endParaRPr lang="es-CL" sz="2000" dirty="0">
              <a:latin typeface="Arial" panose="020B0604020202020204" pitchFamily="34" charset="0"/>
              <a:cs typeface="Arial" panose="020B0604020202020204" pitchFamily="34" charset="0"/>
            </a:endParaRPr>
          </a:p>
        </p:txBody>
      </p:sp>
      <p:pic>
        <p:nvPicPr>
          <p:cNvPr id="7170" name="Picture 2" descr="Sin Signo Vacío Rojo Cruzado Círculo,Signo No No Permitido,Símbolo  Prohibidor En Blanco,Ilustración Vectorial, Aislado En Fondo B Ilustración  del Vector - Ilustración de ilustración, fondo: 165782531">
            <a:extLst>
              <a:ext uri="{FF2B5EF4-FFF2-40B4-BE49-F238E27FC236}">
                <a16:creationId xmlns:a16="http://schemas.microsoft.com/office/drawing/2014/main" id="{B42485CB-1F59-4E62-8E8D-B880B2FF80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594" y="128587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pie de página 2">
            <a:extLst>
              <a:ext uri="{FF2B5EF4-FFF2-40B4-BE49-F238E27FC236}">
                <a16:creationId xmlns:a16="http://schemas.microsoft.com/office/drawing/2014/main" id="{4CC403F4-59BE-4250-A2C3-6C8342381EB2}"/>
              </a:ext>
            </a:extLst>
          </p:cNvPr>
          <p:cNvSpPr>
            <a:spLocks noGrp="1"/>
          </p:cNvSpPr>
          <p:nvPr>
            <p:ph type="ftr" sz="quarter" idx="11"/>
          </p:nvPr>
        </p:nvSpPr>
        <p:spPr>
          <a:xfrm>
            <a:off x="7464360" y="6381925"/>
            <a:ext cx="4533740" cy="365125"/>
          </a:xfrm>
        </p:spPr>
        <p:txBody>
          <a:bodyPr/>
          <a:lstStyle/>
          <a:p>
            <a:r>
              <a:rPr lang="en-US" dirty="0" err="1"/>
              <a:t>Departamento</a:t>
            </a:r>
            <a:r>
              <a:rPr lang="en-US" dirty="0"/>
              <a:t> </a:t>
            </a:r>
            <a:r>
              <a:rPr lang="en-US" dirty="0" err="1"/>
              <a:t>Orientación-Liceo</a:t>
            </a:r>
            <a:r>
              <a:rPr lang="en-US" dirty="0"/>
              <a:t> </a:t>
            </a:r>
            <a:r>
              <a:rPr lang="en-US" dirty="0" err="1"/>
              <a:t>Bicentenario</a:t>
            </a:r>
            <a:r>
              <a:rPr lang="en-US" dirty="0"/>
              <a:t> </a:t>
            </a:r>
            <a:r>
              <a:rPr lang="en-US" dirty="0" err="1"/>
              <a:t>Óscar</a:t>
            </a:r>
            <a:r>
              <a:rPr lang="en-US" dirty="0"/>
              <a:t> Castro </a:t>
            </a:r>
            <a:r>
              <a:rPr lang="en-US" dirty="0" err="1"/>
              <a:t>Zúñiga</a:t>
            </a:r>
            <a:endParaRPr lang="en-US" dirty="0"/>
          </a:p>
        </p:txBody>
      </p:sp>
    </p:spTree>
    <p:extLst>
      <p:ext uri="{BB962C8B-B14F-4D97-AF65-F5344CB8AC3E}">
        <p14:creationId xmlns:p14="http://schemas.microsoft.com/office/powerpoint/2010/main" val="2549072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2AD38BF-631A-490F-A2B6-73B11DF53C94}"/>
              </a:ext>
            </a:extLst>
          </p:cNvPr>
          <p:cNvSpPr txBox="1"/>
          <p:nvPr/>
        </p:nvSpPr>
        <p:spPr>
          <a:xfrm>
            <a:off x="1266738" y="604007"/>
            <a:ext cx="10075178" cy="707886"/>
          </a:xfrm>
          <a:prstGeom prst="rect">
            <a:avLst/>
          </a:prstGeom>
          <a:noFill/>
        </p:spPr>
        <p:txBody>
          <a:bodyPr wrap="square" rtlCol="0">
            <a:spAutoFit/>
          </a:bodyPr>
          <a:lstStyle/>
          <a:p>
            <a:r>
              <a:rPr lang="es-MX" sz="2000" dirty="0">
                <a:latin typeface="Arial" panose="020B0604020202020204" pitchFamily="34" charset="0"/>
                <a:cs typeface="Arial" panose="020B0604020202020204" pitchFamily="34" charset="0"/>
              </a:rPr>
              <a:t>En la mayoría de los casos las personas sólo queremos ser escuchadas ya que el decir lo que sentimos podemos expresar de mejor forma lo que nos esta sucediendo</a:t>
            </a:r>
            <a:endParaRPr lang="es-CL" sz="2000" dirty="0">
              <a:latin typeface="Arial" panose="020B0604020202020204" pitchFamily="34" charset="0"/>
              <a:cs typeface="Arial" panose="020B0604020202020204" pitchFamily="34" charset="0"/>
            </a:endParaRPr>
          </a:p>
        </p:txBody>
      </p:sp>
      <p:pic>
        <p:nvPicPr>
          <p:cNvPr id="8194" name="Picture 2" descr="3 formas de apoyar a un amigo que pasa por momentos difíciles">
            <a:extLst>
              <a:ext uri="{FF2B5EF4-FFF2-40B4-BE49-F238E27FC236}">
                <a16:creationId xmlns:a16="http://schemas.microsoft.com/office/drawing/2014/main" id="{72EB6909-2D41-45B7-8BF6-BFC98EB30C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1648" y="1931399"/>
            <a:ext cx="5083727" cy="3807888"/>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pie de página 2">
            <a:extLst>
              <a:ext uri="{FF2B5EF4-FFF2-40B4-BE49-F238E27FC236}">
                <a16:creationId xmlns:a16="http://schemas.microsoft.com/office/drawing/2014/main" id="{4CBF6D44-6B87-4752-9A71-0E30D15E8376}"/>
              </a:ext>
            </a:extLst>
          </p:cNvPr>
          <p:cNvSpPr>
            <a:spLocks noGrp="1"/>
          </p:cNvSpPr>
          <p:nvPr>
            <p:ph type="ftr" sz="quarter" idx="11"/>
          </p:nvPr>
        </p:nvSpPr>
        <p:spPr>
          <a:xfrm>
            <a:off x="6707508" y="6308522"/>
            <a:ext cx="5188082" cy="365125"/>
          </a:xfrm>
        </p:spPr>
        <p:txBody>
          <a:bodyPr/>
          <a:lstStyle/>
          <a:p>
            <a:r>
              <a:rPr lang="en-US" dirty="0" err="1"/>
              <a:t>Departamento</a:t>
            </a:r>
            <a:r>
              <a:rPr lang="en-US" dirty="0"/>
              <a:t> </a:t>
            </a:r>
            <a:r>
              <a:rPr lang="en-US" dirty="0" err="1"/>
              <a:t>Orientación-Liceo</a:t>
            </a:r>
            <a:r>
              <a:rPr lang="en-US" dirty="0"/>
              <a:t> </a:t>
            </a:r>
            <a:r>
              <a:rPr lang="en-US" dirty="0" err="1"/>
              <a:t>Bicentenario</a:t>
            </a:r>
            <a:r>
              <a:rPr lang="en-US" dirty="0"/>
              <a:t> </a:t>
            </a:r>
            <a:r>
              <a:rPr lang="en-US" dirty="0" err="1"/>
              <a:t>Óscar</a:t>
            </a:r>
            <a:r>
              <a:rPr lang="en-US" dirty="0"/>
              <a:t> Castro </a:t>
            </a:r>
            <a:r>
              <a:rPr lang="en-US" dirty="0" err="1"/>
              <a:t>Zúñiga</a:t>
            </a:r>
            <a:endParaRPr lang="en-US" dirty="0"/>
          </a:p>
        </p:txBody>
      </p:sp>
    </p:spTree>
    <p:extLst>
      <p:ext uri="{BB962C8B-B14F-4D97-AF65-F5344CB8AC3E}">
        <p14:creationId xmlns:p14="http://schemas.microsoft.com/office/powerpoint/2010/main" val="1982500865"/>
      </p:ext>
    </p:extLst>
  </p:cSld>
  <p:clrMapOvr>
    <a:masterClrMapping/>
  </p:clrMapOvr>
</p:sld>
</file>

<file path=ppt/theme/theme1.xml><?xml version="1.0" encoding="utf-8"?>
<a:theme xmlns:a="http://schemas.openxmlformats.org/drawingml/2006/main" name="Sector">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150</TotalTime>
  <Words>437</Words>
  <Application>Microsoft Office PowerPoint</Application>
  <PresentationFormat>Panorámica</PresentationFormat>
  <Paragraphs>45</Paragraphs>
  <Slides>12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Arial</vt:lpstr>
      <vt:lpstr>Calibri</vt:lpstr>
      <vt:lpstr>Century Gothic</vt:lpstr>
      <vt:lpstr>Wingdings</vt:lpstr>
      <vt:lpstr>Wingdings 3</vt:lpstr>
      <vt:lpstr>Sector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LABORATORIO-2</dc:creator>
  <cp:lastModifiedBy>LABORATORIO-2</cp:lastModifiedBy>
  <cp:revision>19</cp:revision>
  <dcterms:created xsi:type="dcterms:W3CDTF">2021-03-01T12:26:58Z</dcterms:created>
  <dcterms:modified xsi:type="dcterms:W3CDTF">2021-03-02T14:13:40Z</dcterms:modified>
</cp:coreProperties>
</file>